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Montserrat SemiBold"/>
      <p:regular r:id="rId40"/>
      <p:bold r:id="rId41"/>
      <p:italic r:id="rId42"/>
      <p:boldItalic r:id="rId43"/>
    </p:embeddedFont>
    <p:embeddedFont>
      <p:font typeface="Roboto"/>
      <p:regular r:id="rId44"/>
      <p:bold r:id="rId45"/>
      <p:italic r:id="rId46"/>
      <p:boldItalic r:id="rId47"/>
    </p:embeddedFont>
    <p:embeddedFont>
      <p:font typeface="Merriweather Light"/>
      <p:regular r:id="rId48"/>
      <p:bold r:id="rId49"/>
      <p:italic r:id="rId50"/>
      <p:boldItalic r:id="rId51"/>
    </p:embeddedFont>
    <p:embeddedFont>
      <p:font typeface="Montserrat"/>
      <p:regular r:id="rId52"/>
      <p:bold r:id="rId53"/>
      <p:italic r:id="rId54"/>
      <p:boldItalic r:id="rId55"/>
    </p:embeddedFont>
    <p:embeddedFont>
      <p:font typeface="Montserrat Medium"/>
      <p:regular r:id="rId56"/>
      <p:bold r:id="rId57"/>
      <p:italic r:id="rId58"/>
      <p:boldItalic r:id="rId59"/>
    </p:embeddedFont>
    <p:embeddedFont>
      <p:font typeface="Open Sans SemiBold"/>
      <p:regular r:id="rId60"/>
      <p:bold r:id="rId61"/>
      <p:italic r:id="rId62"/>
      <p:boldItalic r:id="rId63"/>
    </p:embeddedFont>
    <p:embeddedFont>
      <p:font typeface="Vidaloka"/>
      <p:regular r:id="rId64"/>
    </p:embeddedFont>
    <p:embeddedFont>
      <p:font typeface="Russo One"/>
      <p:regular r:id="rId65"/>
    </p:embeddedFont>
    <p:embeddedFont>
      <p:font typeface="Mako"/>
      <p:regular r:id="rId66"/>
    </p:embeddedFont>
    <p:embeddedFont>
      <p:font typeface="Crimson Text"/>
      <p:regular r:id="rId67"/>
      <p:bold r:id="rId68"/>
      <p:italic r:id="rId69"/>
      <p:boldItalic r:id="rId70"/>
    </p:embeddedFont>
    <p:embeddedFont>
      <p:font typeface="Open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0A61F1-DF99-464E-A8ED-C7FE122FE273}">
  <a:tblStyle styleId="{AD0A61F1-DF99-464E-A8ED-C7FE122FE27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SemiBold-regular.fntdata"/><Relationship Id="rId42" Type="http://schemas.openxmlformats.org/officeDocument/2006/relationships/font" Target="fonts/MontserratSemiBold-italic.fntdata"/><Relationship Id="rId41" Type="http://schemas.openxmlformats.org/officeDocument/2006/relationships/font" Target="fonts/MontserratSemiBold-bold.fntdata"/><Relationship Id="rId44" Type="http://schemas.openxmlformats.org/officeDocument/2006/relationships/font" Target="fonts/Roboto-regular.fntdata"/><Relationship Id="rId43" Type="http://schemas.openxmlformats.org/officeDocument/2006/relationships/font" Target="fonts/MontserratSemiBold-boldItalic.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erriweatherLight-regular.fntdata"/><Relationship Id="rId47" Type="http://schemas.openxmlformats.org/officeDocument/2006/relationships/font" Target="fonts/Roboto-boldItalic.fntdata"/><Relationship Id="rId49" Type="http://schemas.openxmlformats.org/officeDocument/2006/relationships/font" Target="fonts/Merriweather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italic.fntdata"/><Relationship Id="rId72" Type="http://schemas.openxmlformats.org/officeDocument/2006/relationships/font" Target="fonts/OpenSans-bold.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OpenSans-bold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penSans-regular.fntdata"/><Relationship Id="rId70" Type="http://schemas.openxmlformats.org/officeDocument/2006/relationships/font" Target="fonts/CrimsonText-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SemiBold-italic.fntdata"/><Relationship Id="rId61" Type="http://schemas.openxmlformats.org/officeDocument/2006/relationships/font" Target="fonts/OpenSansSemiBold-bold.fntdata"/><Relationship Id="rId20" Type="http://schemas.openxmlformats.org/officeDocument/2006/relationships/slide" Target="slides/slide15.xml"/><Relationship Id="rId64" Type="http://schemas.openxmlformats.org/officeDocument/2006/relationships/font" Target="fonts/Vidaloka-regular.fntdata"/><Relationship Id="rId63" Type="http://schemas.openxmlformats.org/officeDocument/2006/relationships/font" Target="fonts/OpenSansSemiBold-boldItalic.fntdata"/><Relationship Id="rId22" Type="http://schemas.openxmlformats.org/officeDocument/2006/relationships/slide" Target="slides/slide17.xml"/><Relationship Id="rId66" Type="http://schemas.openxmlformats.org/officeDocument/2006/relationships/font" Target="fonts/Mako-regular.fntdata"/><Relationship Id="rId21" Type="http://schemas.openxmlformats.org/officeDocument/2006/relationships/slide" Target="slides/slide16.xml"/><Relationship Id="rId65" Type="http://schemas.openxmlformats.org/officeDocument/2006/relationships/font" Target="fonts/RussoOne-regular.fntdata"/><Relationship Id="rId24" Type="http://schemas.openxmlformats.org/officeDocument/2006/relationships/slide" Target="slides/slide19.xml"/><Relationship Id="rId68" Type="http://schemas.openxmlformats.org/officeDocument/2006/relationships/font" Target="fonts/CrimsonText-bold.fntdata"/><Relationship Id="rId23" Type="http://schemas.openxmlformats.org/officeDocument/2006/relationships/slide" Target="slides/slide18.xml"/><Relationship Id="rId67" Type="http://schemas.openxmlformats.org/officeDocument/2006/relationships/font" Target="fonts/CrimsonText-regular.fntdata"/><Relationship Id="rId60" Type="http://schemas.openxmlformats.org/officeDocument/2006/relationships/font" Target="fonts/OpenSansSemiBold-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CrimsonText-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erriweatherLight-boldItalic.fntdata"/><Relationship Id="rId50" Type="http://schemas.openxmlformats.org/officeDocument/2006/relationships/font" Target="fonts/MerriweatherLight-italic.fntdata"/><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6.xml"/><Relationship Id="rId55" Type="http://schemas.openxmlformats.org/officeDocument/2006/relationships/font" Target="fonts/Montserrat-boldItalic.fntdata"/><Relationship Id="rId10" Type="http://schemas.openxmlformats.org/officeDocument/2006/relationships/slide" Target="slides/slide5.xml"/><Relationship Id="rId54" Type="http://schemas.openxmlformats.org/officeDocument/2006/relationships/font" Target="fonts/Montserrat-italic.fntdata"/><Relationship Id="rId13" Type="http://schemas.openxmlformats.org/officeDocument/2006/relationships/slide" Target="slides/slide8.xml"/><Relationship Id="rId57" Type="http://schemas.openxmlformats.org/officeDocument/2006/relationships/font" Target="fonts/MontserratMedium-bold.fntdata"/><Relationship Id="rId12" Type="http://schemas.openxmlformats.org/officeDocument/2006/relationships/slide" Target="slides/slide7.xml"/><Relationship Id="rId56" Type="http://schemas.openxmlformats.org/officeDocument/2006/relationships/font" Target="fonts/MontserratMedium-regular.fntdata"/><Relationship Id="rId15" Type="http://schemas.openxmlformats.org/officeDocument/2006/relationships/slide" Target="slides/slide10.xml"/><Relationship Id="rId59" Type="http://schemas.openxmlformats.org/officeDocument/2006/relationships/font" Target="fonts/MontserratMedium-boldItalic.fntdata"/><Relationship Id="rId14" Type="http://schemas.openxmlformats.org/officeDocument/2006/relationships/slide" Target="slides/slide9.xml"/><Relationship Id="rId58" Type="http://schemas.openxmlformats.org/officeDocument/2006/relationships/font" Target="fonts/MontserratMedium-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a1bf07148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a1bf07148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a19b57ddc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a19b57ddc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a1bf07148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a1bf07148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a19b57ddc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a19b57ddc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a1bf07148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a1bf07148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a1bf07148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a1bf07148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Could be a good metric to look at for Total Wine with expansion </a:t>
            </a:r>
            <a:endParaRPr sz="1200">
              <a:solidFill>
                <a:schemeClr val="dk1"/>
              </a:solidFill>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a1cb1c28b5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a1cb1c28b5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Could be a good metric to look at for Total Wine with expansion </a:t>
            </a:r>
            <a:endParaRPr sz="1200">
              <a:solidFill>
                <a:schemeClr val="dk1"/>
              </a:solidFill>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a1bf07148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a1bf07148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Could be a good metric to look at for Total Wine with expansion </a:t>
            </a:r>
            <a:endParaRPr sz="1200">
              <a:solidFill>
                <a:schemeClr val="dk1"/>
              </a:solidFill>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a1bf07148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a1bf07148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a0df4cbd3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a0df4cbd3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05aad17d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05aad17d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Mason </a:t>
            </a:r>
            <a:r>
              <a:rPr lang="en"/>
              <a:t>:</a:t>
            </a:r>
            <a:r>
              <a:rPr lang="en"/>
              <a:t>	Exec Summary, Data Finding </a:t>
            </a:r>
            <a:endParaRPr/>
          </a:p>
          <a:p>
            <a:pPr indent="0" lvl="0" marL="0" rtl="0" algn="l">
              <a:spcBef>
                <a:spcPts val="0"/>
              </a:spcBef>
              <a:spcAft>
                <a:spcPts val="0"/>
              </a:spcAft>
              <a:buNone/>
            </a:pPr>
            <a:r>
              <a:rPr b="1" lang="en" u="sng"/>
              <a:t>Jonathan</a:t>
            </a:r>
            <a:r>
              <a:rPr lang="en"/>
              <a:t> : 	Model 1, </a:t>
            </a:r>
            <a:endParaRPr/>
          </a:p>
          <a:p>
            <a:pPr indent="0" lvl="0" marL="0" rtl="0" algn="l">
              <a:spcBef>
                <a:spcPts val="0"/>
              </a:spcBef>
              <a:spcAft>
                <a:spcPts val="0"/>
              </a:spcAft>
              <a:buNone/>
            </a:pPr>
            <a:r>
              <a:rPr b="1" lang="en" u="sng"/>
              <a:t>Allika</a:t>
            </a:r>
            <a:r>
              <a:rPr lang="en"/>
              <a:t> :		Model 2, </a:t>
            </a:r>
            <a:endParaRPr/>
          </a:p>
          <a:p>
            <a:pPr indent="0" lvl="0" marL="0" rtl="0" algn="l">
              <a:spcBef>
                <a:spcPts val="0"/>
              </a:spcBef>
              <a:spcAft>
                <a:spcPts val="0"/>
              </a:spcAft>
              <a:buNone/>
            </a:pPr>
            <a:r>
              <a:rPr b="1" lang="en" u="sng"/>
              <a:t>Sneha</a:t>
            </a:r>
            <a:r>
              <a:rPr lang="en"/>
              <a:t> ; 	Data Findings/Trends/EDA, Challenges</a:t>
            </a:r>
            <a:endParaRPr/>
          </a:p>
          <a:p>
            <a:pPr indent="0" lvl="0" marL="0" rtl="0" algn="l">
              <a:spcBef>
                <a:spcPts val="0"/>
              </a:spcBef>
              <a:spcAft>
                <a:spcPts val="0"/>
              </a:spcAft>
              <a:buNone/>
            </a:pPr>
            <a:r>
              <a:rPr b="1" lang="en" u="sng"/>
              <a:t>Pakshal</a:t>
            </a:r>
            <a:r>
              <a:rPr lang="en"/>
              <a:t> : 	</a:t>
            </a:r>
            <a:r>
              <a:rPr lang="en">
                <a:solidFill>
                  <a:schemeClr val="dk1"/>
                </a:solidFill>
              </a:rPr>
              <a:t>Data Findings/Trends/EDA, Challenges</a:t>
            </a:r>
            <a:endParaRPr/>
          </a:p>
          <a:p>
            <a:pPr indent="0" lvl="0" marL="0" rtl="0" algn="l">
              <a:spcBef>
                <a:spcPts val="0"/>
              </a:spcBef>
              <a:spcAft>
                <a:spcPts val="0"/>
              </a:spcAft>
              <a:buNone/>
            </a:pPr>
            <a:r>
              <a:rPr b="1" lang="en" u="sng"/>
              <a:t>Jackie</a:t>
            </a:r>
            <a:r>
              <a:rPr lang="en"/>
              <a:t> :	Time Series forecasting products, Recommendations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a19b57ddc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a19b57ddc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now lets talk abou tout model, I </a:t>
            </a:r>
            <a:r>
              <a:rPr lang="en"/>
              <a:t>build a model called tft, specifically designed for solving complicated problems. For the dataset provided by total wine there are 3 major challenge posed: there are multiple sales time series records for each store and item combination, for each of the product its sales in different store is an independent time series, this problem can’t be easily addressed by traditional time series model like ARIMA, which handles one time series at a time, second, the sales quantity demonstrate a strong seasonality, simple model like regression model also can’t handle this challenge very well. What’s more there is a datasize challenge, the data provided is very complicated. Our model has over 10m rows and sales records of over 4000 products across all stores in the united states. Considering the complexity of the problem, I found a model perfectly for this task: TFT: TEMPORAL fusion transformer model, this is a fancy model, not just with its name, but also with its capabilities. It can handle complicated model just like chatgppt, because tft and chatgpt share same structure transformer, which is capable of handling complicated relations. Second it can handle exterogenous variables, unlike armia, which can only give forecast for a simple time series, tft can include non time seres data such as holiday, discount rate, unit price into the model, and this is what we need. Third this model can handle multiple time series, for each item its’ time series in different store can be recognized by the model, this is far superior. Also it can capture temporal dynamics just like arima model. Last it can handle feature selection and give importance of features using its variable selectiuon structure,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a19b57ddc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a19b57ddc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lets talk about what i did with the model, after variable importance analysis, the model decided store is not important in prediction, thus i just aggregate sales of all stores that reduces noise and by central limit </a:t>
            </a:r>
            <a:r>
              <a:rPr lang="en"/>
              <a:t>theorem, you know that sale quantity after aggregation is more stable, thus it is easier for model to handle. After that the data is being fed into the model, there are 3 kinds of variables the model needs: target variables, it is the variables we are trying to predict, Group_id the variable built for machine to recognize different time series for different products. Time varying know, it is fical_year, holiday, lts rate total rate adn unit price. So why not call time varying know variable numerical variables, what does known mean, this know mean these variable values are know in the prediction window in to the future, in the prediction phase, it will give prediction not just based on historical data, but also relying on future know values such as discount rate and holiday in the future. This gives another advantage for the model, what is scenario analysis, we can adjust future discount settings to see how it impact sales,I’ll demonstrate that later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a1a2cec39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a1a2cec39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Okay, after all thes talk, what is the performance of the model. As it turned out, it is performing really well, the SMAPE value is 0.17 for training dataset, for smape 0 means perfect prediction, and 200% represents worst prediction, 0.17 is a pretty good value and as you look at these sample graphs. </a:t>
            </a:r>
            <a:r>
              <a:rPr lang="en"/>
              <a:t>The</a:t>
            </a:r>
            <a:r>
              <a:rPr lang="en"/>
              <a:t> line in </a:t>
            </a:r>
            <a:r>
              <a:rPr lang="en"/>
              <a:t>yellow is very close to actual sales, the line in blue. Aslo there is no over fitting problem in other models, in our project, we have tried some traditional models and they suffer from overfitting very badly. Talking about the graph. there ‘s one more interesting thing to mention, that is the grey line, that represents attention. It tells us how much attention the model is paid when it made the prediction as you can see here, the grey line matches well with sales peaks, which may be huge promotion date, or holiday, anyways thats that involves holiday and price change, for price change, it comes with elasticity, so I think it demonstrates the model capability to interpret seasonality and holiday importance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a1a2cec39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a1a2cec39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slides show you some of variables importance chart, this chart demonstrates how much importance the model is assigned when giving </a:t>
            </a:r>
            <a:r>
              <a:rPr lang="en"/>
              <a:t>prediction</a:t>
            </a:r>
            <a:r>
              <a:rPr lang="en"/>
              <a:t>, the chart of the left encoder variables, which means variables that pass to model before the prediction horizon, in our case past 1 year data, you see the model pays a lot of attention to historical sales, and discount rate. The chart of the right is called decoder variables, this is the variables that feed fed into the model in the prediction horization, this is what i talked about, time_varying_know variables, these values are know before hand such as holiday or can be set by human such as </a:t>
            </a:r>
            <a:r>
              <a:rPr lang="en"/>
              <a:t>discount rate, thus we can conduct a scenario for future scenarios with different discount rate. As you can see fiscal week, which can capture seasonality pattern and total rate are the most important in future prediction.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a1d7df5ed3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a1d7df5ed3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I’ll give you some samples of scenario analysis, this is the chart showing how product product sales increase in different discount rate, here it is 5%,8% and 10%,  scenarios, the blue dot is 10% discount rate,, orange cross is 8% and 5% is 5% discount, as you can see here, there is a general pattern, higher discount rate means higher sales increase, but there are also cases </a:t>
            </a:r>
            <a:r>
              <a:rPr lang="en"/>
              <a:t>when product is not responsive to price change, especially the ones with high price, they are unresponsive to price change.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a1d7df5ed3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a1d7df5ed3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dig deeper i created this chart to show how much </a:t>
            </a:r>
            <a:r>
              <a:rPr lang="en"/>
              <a:t>product</a:t>
            </a:r>
            <a:r>
              <a:rPr lang="en"/>
              <a:t> sales can be created by increase discount, 5% the total increase is 12k, 8% it is like 24k and 10% it is like 33k, but there is also a decrease of sales quantity. They are not much around 2000, but the chart doesn;t show the whole picture, </a:t>
            </a:r>
            <a:r>
              <a:rPr lang="en"/>
              <a:t>one</a:t>
            </a:r>
            <a:r>
              <a:rPr lang="en"/>
              <a:t> may just based on right </a:t>
            </a:r>
            <a:r>
              <a:rPr lang="en"/>
              <a:t>picture</a:t>
            </a:r>
            <a:r>
              <a:rPr lang="en"/>
              <a:t> to say, increase discount, the sales will just go up. But this is not precise. I list number of products that decrease and increase sales when there is a discount rate increase. As you can see here about 13 to 16 products w=their sales will decrease when there is a </a:t>
            </a:r>
            <a:r>
              <a:rPr lang="en"/>
              <a:t>discount</a:t>
            </a:r>
            <a:r>
              <a:rPr lang="en"/>
              <a:t> rate increase, which the other response positively to discount rate. This give insights for people to adjust </a:t>
            </a:r>
            <a:r>
              <a:rPr lang="en"/>
              <a:t>discount</a:t>
            </a:r>
            <a:r>
              <a:rPr lang="en"/>
              <a:t> rate by simply using scenario analysis, and this is also a high advantage for this model, many model only care about past </a:t>
            </a:r>
            <a:r>
              <a:rPr lang="en"/>
              <a:t>history and give prediction into the future without considering future scenario, bu this model perfectly handled that</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a1bf07148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a1bf07148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a1cb1c28b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a1cb1c28b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a1cb1c28b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a1cb1c28b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a1bf07148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a1bf07148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ec42a1a7d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ec42a1a7d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a0df4cbd3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a0df4cbd3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a1cb1c28b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a1cb1c28b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a19b57ddc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a19b57ddc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5D5D5"/>
                </a:solidFill>
                <a:highlight>
                  <a:srgbClr val="383838"/>
                </a:highlight>
                <a:latin typeface="Roboto"/>
                <a:ea typeface="Roboto"/>
                <a:cs typeface="Roboto"/>
                <a:sym typeface="Roboto"/>
              </a:rPr>
              <a:t>LIMITATIONS</a:t>
            </a:r>
            <a:endParaRPr b="1" sz="120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b="1" sz="120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b="1" lang="en" sz="1200">
                <a:solidFill>
                  <a:srgbClr val="D5D5D5"/>
                </a:solidFill>
                <a:highlight>
                  <a:srgbClr val="383838"/>
                </a:highlight>
                <a:latin typeface="Roboto"/>
                <a:ea typeface="Roboto"/>
                <a:cs typeface="Roboto"/>
                <a:sym typeface="Roboto"/>
              </a:rPr>
              <a:t>-&gt; taking the previous 30 window: We originally thought of taking a window size of 53 which would inturn train on the year trend which would capture the seasonality trend as well, but due to the limited data of only 3.5 years, we are currently training our model ( for each item in each price zone) on 80 rows. I f 53 was taken the training data drastically falls down to 12 rows of data</a:t>
            </a:r>
            <a:endParaRPr b="1" sz="1200">
              <a:solidFill>
                <a:srgbClr val="D5D5D5"/>
              </a:solidFill>
              <a:highlight>
                <a:srgbClr val="383838"/>
              </a:highlight>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a1cb1c28b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a1cb1c28b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a19b57ddc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a19b57ddc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cd8a80d6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cd8a80d6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05aad17dc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05aad17dc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a08cc4ce8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a08cc4ce8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a0df4cbd3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a0df4cbd3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a19b57ddc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a19b57ddc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a1bf07148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a1bf07148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34" name="Google Shape;134;p1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1" name="Google Shape;141;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3" name="Google Shape;143;p1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4" name="Google Shape;144;p1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5" name="Google Shape;145;p1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0"/>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49" name="Google Shape;149;p2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1" name="Google Shape;151;p20"/>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0"/>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3" name="Google Shape;153;p20"/>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1" name="Google Shape;161;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3" name="Google Shape;163;p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4" name="Google Shape;164;p2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5" name="Google Shape;165;p2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66" name="Google Shape;166;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0" name="Google Shape;170;p23"/>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2" name="Google Shape;172;p23"/>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4" name="Google Shape;174;p23"/>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3"/>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3"/>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8" name="Google Shape;178;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2" name="Google Shape;182;p2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3" name="Google Shape;183;p2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84" name="Google Shape;184;p24"/>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9" name="Google Shape;189;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0" name="Google Shape;190;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1" name="Google Shape;191;p2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95" name="Google Shape;195;p26"/>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8" name="Google Shape;198;p26"/>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2" name="Google Shape;202;p27"/>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5" name="Google Shape;205;p2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6" name="Google Shape;206;p2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7" name="Google Shape;207;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8" name="Google Shape;208;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3" name="Google Shape;213;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4" name="Google Shape;214;p2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1" name="Google Shape;221;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2" name="Google Shape;222;p2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3" name="Google Shape;223;p2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7" name="Google Shape;227;p3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3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3" name="Google Shape;233;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 name="Google Shape;244;p3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6" name="Google Shape;246;p3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9" name="Google Shape;24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0" name="Google Shape;250;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32"/>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7" name="Google Shape;257;p32"/>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9" name="Google Shape;259;p32"/>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2"/>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2"/>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7" name="Google Shape;267;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3" name="Google Shape;27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33"/>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3"/>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1" name="Google Shape;281;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2" name="Google Shape;282;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3" name="Google Shape;283;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0" name="Google Shape;290;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1" name="Google Shape;291;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5" name="Google Shape;295;p35"/>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7" name="Google Shape;297;p35"/>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9" name="Google Shape;299;p35"/>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3" name="Google Shape;30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9" name="Google Shape;309;p36"/>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3" name="Google Shape;313;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4" name="Google Shape;314;p3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7" name="Google Shape;317;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8" name="Google Shape;318;p3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19" name="Google Shape;319;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0" name="Google Shape;320;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1" name="Google Shape;321;p3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2" name="Google Shape;322;p37"/>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4" name="Google Shape;324;p37"/>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5" name="Google Shape;325;p37"/>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6" name="Google Shape;326;p37"/>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7" name="Google Shape;327;p37"/>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8" name="Google Shape;328;p37"/>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7"/>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7"/>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7"/>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4" name="Google Shape;344;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8" name="Google Shape;348;p3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 name="Google Shape;350;p3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3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6" name="Google Shape;356;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9" name="Google Shape;359;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0" name="Google Shape;360;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1" name="Google Shape;361;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2" name="Google Shape;362;p4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3" name="Google Shape;363;p4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64" name="Google Shape;364;p4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4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6" name="Google Shape;376;p41"/>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9" name="Google Shape;379;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42"/>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42"/>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8" name="Google Shape;388;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9" name="Google Shape;389;p4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0" name="Google Shape;390;p4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1" name="Google Shape;391;p4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2" name="Google Shape;392;p42"/>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4" name="Google Shape;404;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9" name="Google Shape;409;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3" name="Google Shape;413;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4" name="Google Shape;414;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5" name="Google Shape;415;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6" name="Google Shape;416;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7" name="Google Shape;417;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18" name="Google Shape;418;p46"/>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0" name="Google Shape;420;p46"/>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47"/>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8" name="Google Shape;428;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3" name="Google Shape;433;p48"/>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5" name="Google Shape;435;p48"/>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8" name="Google Shape;438;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9" name="Google Shape;439;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0" name="Google Shape;440;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6" name="Google Shape;446;p49"/>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7" name="Google Shape;447;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49"/>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5" name="Google Shape;455;p5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6" name="Google Shape;456;p51"/>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3" name="Google Shape;463;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4" name="Google Shape;464;p5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5" name="Google Shape;465;p5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6" name="Google Shape;466;p5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7" name="Google Shape;467;p5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4"/>
          <p:cNvSpPr txBox="1"/>
          <p:nvPr>
            <p:ph type="ctrTitle"/>
          </p:nvPr>
        </p:nvSpPr>
        <p:spPr>
          <a:xfrm>
            <a:off x="922475" y="1194300"/>
            <a:ext cx="7658700" cy="26754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5800"/>
              <a:t>Price Optimization</a:t>
            </a:r>
            <a:endParaRPr b="1" sz="5800"/>
          </a:p>
          <a:p>
            <a:pPr indent="0" lvl="0" marL="0" rtl="0" algn="l">
              <a:lnSpc>
                <a:spcPct val="115000"/>
              </a:lnSpc>
              <a:spcBef>
                <a:spcPts val="0"/>
              </a:spcBef>
              <a:spcAft>
                <a:spcPts val="0"/>
              </a:spcAft>
              <a:buNone/>
            </a:pPr>
            <a:r>
              <a:rPr b="1" lang="en" sz="2500"/>
              <a:t>                                                   &amp;</a:t>
            </a:r>
            <a:endParaRPr b="1" sz="2500"/>
          </a:p>
          <a:p>
            <a:pPr indent="0" lvl="0" marL="0" rtl="0" algn="ctr">
              <a:lnSpc>
                <a:spcPct val="115000"/>
              </a:lnSpc>
              <a:spcBef>
                <a:spcPts val="0"/>
              </a:spcBef>
              <a:spcAft>
                <a:spcPts val="0"/>
              </a:spcAft>
              <a:buNone/>
            </a:pPr>
            <a:r>
              <a:rPr b="1" lang="en" sz="5800"/>
              <a:t>Sales Analysis</a:t>
            </a:r>
            <a:r>
              <a:rPr lang="en" sz="6100"/>
              <a:t>: </a:t>
            </a:r>
            <a:r>
              <a:rPr lang="en" sz="3600"/>
              <a:t>Understanding Pricing </a:t>
            </a:r>
            <a:r>
              <a:rPr lang="en" sz="3600"/>
              <a:t>Dynamics</a:t>
            </a:r>
            <a:endParaRPr sz="3600"/>
          </a:p>
          <a:p>
            <a:pPr indent="0" lvl="0" marL="0" rtl="0" algn="ctr">
              <a:lnSpc>
                <a:spcPct val="115000"/>
              </a:lnSpc>
              <a:spcBef>
                <a:spcPts val="0"/>
              </a:spcBef>
              <a:spcAft>
                <a:spcPts val="0"/>
              </a:spcAft>
              <a:buNone/>
            </a:pPr>
            <a:r>
              <a:rPr lang="en" sz="2600"/>
              <a:t>of</a:t>
            </a:r>
            <a:endParaRPr sz="2600"/>
          </a:p>
          <a:p>
            <a:pPr indent="0" lvl="0" marL="0" rtl="0" algn="ctr">
              <a:lnSpc>
                <a:spcPct val="115000"/>
              </a:lnSpc>
              <a:spcBef>
                <a:spcPts val="0"/>
              </a:spcBef>
              <a:spcAft>
                <a:spcPts val="0"/>
              </a:spcAft>
              <a:buNone/>
            </a:pPr>
            <a:r>
              <a:rPr b="1" lang="en" sz="3600">
                <a:solidFill>
                  <a:srgbClr val="980000"/>
                </a:solidFill>
              </a:rPr>
              <a:t>Cabernet Sauvignon</a:t>
            </a:r>
            <a:endParaRPr b="1" sz="3600">
              <a:solidFill>
                <a:srgbClr val="98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3A679"/>
            </a:gs>
            <a:gs pos="100000">
              <a:srgbClr val="FFFFFF">
                <a:alpha val="0"/>
              </a:srgbClr>
            </a:gs>
          </a:gsLst>
          <a:path path="circle">
            <a:fillToRect b="50%" l="50%" r="50%" t="50%"/>
          </a:path>
          <a:tileRect/>
        </a:gradFill>
      </p:bgPr>
    </p:bg>
    <p:spTree>
      <p:nvGrpSpPr>
        <p:cNvPr id="585" name="Shape 585"/>
        <p:cNvGrpSpPr/>
        <p:nvPr/>
      </p:nvGrpSpPr>
      <p:grpSpPr>
        <a:xfrm>
          <a:off x="0" y="0"/>
          <a:ext cx="0" cy="0"/>
          <a:chOff x="0" y="0"/>
          <a:chExt cx="0" cy="0"/>
        </a:xfrm>
      </p:grpSpPr>
      <p:sp>
        <p:nvSpPr>
          <p:cNvPr id="586" name="Google Shape;586;p63"/>
          <p:cNvSpPr/>
          <p:nvPr/>
        </p:nvSpPr>
        <p:spPr>
          <a:xfrm>
            <a:off x="0" y="0"/>
            <a:ext cx="9144000" cy="8295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87" name="Google Shape;587;p63"/>
          <p:cNvSpPr txBox="1"/>
          <p:nvPr/>
        </p:nvSpPr>
        <p:spPr>
          <a:xfrm>
            <a:off x="328538" y="128400"/>
            <a:ext cx="8644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2"/>
                </a:solidFill>
                <a:latin typeface="Montserrat"/>
                <a:ea typeface="Montserrat"/>
                <a:cs typeface="Montserrat"/>
                <a:sym typeface="Montserrat"/>
              </a:rPr>
              <a:t>43</a:t>
            </a:r>
            <a:r>
              <a:rPr lang="en" sz="1600">
                <a:solidFill>
                  <a:schemeClr val="lt2"/>
                </a:solidFill>
                <a:latin typeface="Montserrat"/>
                <a:ea typeface="Montserrat"/>
                <a:cs typeface="Montserrat"/>
                <a:sym typeface="Montserrat"/>
              </a:rPr>
              <a:t> of the 4,000+ Cabernet </a:t>
            </a:r>
            <a:r>
              <a:rPr lang="en" sz="1600">
                <a:solidFill>
                  <a:schemeClr val="lt2"/>
                </a:solidFill>
                <a:latin typeface="Montserrat"/>
                <a:ea typeface="Montserrat"/>
                <a:cs typeface="Montserrat"/>
                <a:sym typeface="Montserrat"/>
              </a:rPr>
              <a:t>Sauvignon’s</a:t>
            </a:r>
            <a:r>
              <a:rPr lang="en" sz="1600">
                <a:solidFill>
                  <a:schemeClr val="lt2"/>
                </a:solidFill>
                <a:latin typeface="Montserrat"/>
                <a:ea typeface="Montserrat"/>
                <a:cs typeface="Montserrat"/>
                <a:sym typeface="Montserrat"/>
              </a:rPr>
              <a:t> </a:t>
            </a:r>
            <a:r>
              <a:rPr b="1" lang="en" sz="1600">
                <a:solidFill>
                  <a:schemeClr val="lt2"/>
                </a:solidFill>
                <a:latin typeface="Montserrat"/>
                <a:ea typeface="Montserrat"/>
                <a:cs typeface="Montserrat"/>
                <a:sym typeface="Montserrat"/>
              </a:rPr>
              <a:t>drive </a:t>
            </a:r>
            <a:r>
              <a:rPr b="1" lang="en" sz="1600">
                <a:solidFill>
                  <a:schemeClr val="lt2"/>
                </a:solidFill>
                <a:latin typeface="Montserrat"/>
                <a:ea typeface="Montserrat"/>
                <a:cs typeface="Montserrat"/>
                <a:sym typeface="Montserrat"/>
              </a:rPr>
              <a:t>half</a:t>
            </a:r>
            <a:r>
              <a:rPr b="1" lang="en" sz="1600">
                <a:solidFill>
                  <a:schemeClr val="lt2"/>
                </a:solidFill>
                <a:latin typeface="Montserrat"/>
                <a:ea typeface="Montserrat"/>
                <a:cs typeface="Montserrat"/>
                <a:sym typeface="Montserrat"/>
              </a:rPr>
              <a:t> of all sales</a:t>
            </a:r>
            <a:r>
              <a:rPr lang="en" sz="1600">
                <a:solidFill>
                  <a:schemeClr val="lt2"/>
                </a:solidFill>
                <a:latin typeface="Montserrat"/>
                <a:ea typeface="Montserrat"/>
                <a:cs typeface="Montserrat"/>
                <a:sym typeface="Montserrat"/>
              </a:rPr>
              <a:t>.</a:t>
            </a:r>
            <a:endParaRPr sz="1600">
              <a:solidFill>
                <a:schemeClr val="lt2"/>
              </a:solidFill>
              <a:latin typeface="Montserrat"/>
              <a:ea typeface="Montserrat"/>
              <a:cs typeface="Montserrat"/>
              <a:sym typeface="Montserrat"/>
            </a:endParaRPr>
          </a:p>
          <a:p>
            <a:pPr indent="0" lvl="0" marL="0" rtl="0" algn="ctr">
              <a:spcBef>
                <a:spcPts val="0"/>
              </a:spcBef>
              <a:spcAft>
                <a:spcPts val="0"/>
              </a:spcAft>
              <a:buNone/>
            </a:pPr>
            <a:r>
              <a:rPr lang="en" sz="1600">
                <a:solidFill>
                  <a:schemeClr val="lt2"/>
                </a:solidFill>
                <a:latin typeface="Montserrat"/>
                <a:ea typeface="Montserrat"/>
                <a:cs typeface="Montserrat"/>
                <a:sym typeface="Montserrat"/>
              </a:rPr>
              <a:t> These products are key to </a:t>
            </a:r>
            <a:r>
              <a:rPr b="1" lang="en" sz="1600">
                <a:solidFill>
                  <a:schemeClr val="lt2"/>
                </a:solidFill>
                <a:latin typeface="Montserrat"/>
                <a:ea typeface="Montserrat"/>
                <a:cs typeface="Montserrat"/>
                <a:sym typeface="Montserrat"/>
              </a:rPr>
              <a:t>maximizing customer demand!</a:t>
            </a:r>
            <a:endParaRPr b="1" i="1" sz="1200">
              <a:solidFill>
                <a:schemeClr val="lt2"/>
              </a:solidFill>
              <a:latin typeface="Montserrat"/>
              <a:ea typeface="Montserrat"/>
              <a:cs typeface="Montserrat"/>
              <a:sym typeface="Montserrat"/>
            </a:endParaRPr>
          </a:p>
        </p:txBody>
      </p:sp>
      <p:pic>
        <p:nvPicPr>
          <p:cNvPr id="588" name="Google Shape;588;p63"/>
          <p:cNvPicPr preferRelativeResize="0"/>
          <p:nvPr/>
        </p:nvPicPr>
        <p:blipFill>
          <a:blip r:embed="rId3">
            <a:alphaModFix/>
          </a:blip>
          <a:stretch>
            <a:fillRect/>
          </a:stretch>
        </p:blipFill>
        <p:spPr>
          <a:xfrm>
            <a:off x="1658863" y="944425"/>
            <a:ext cx="5826275" cy="4135350"/>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4"/>
          <p:cNvSpPr txBox="1"/>
          <p:nvPr>
            <p:ph idx="4294967295" type="title"/>
          </p:nvPr>
        </p:nvSpPr>
        <p:spPr>
          <a:xfrm>
            <a:off x="1732050" y="597425"/>
            <a:ext cx="5679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Data Preparation</a:t>
            </a:r>
            <a:endParaRPr b="1"/>
          </a:p>
        </p:txBody>
      </p:sp>
      <p:sp>
        <p:nvSpPr>
          <p:cNvPr id="594" name="Google Shape;594;p64"/>
          <p:cNvSpPr/>
          <p:nvPr/>
        </p:nvSpPr>
        <p:spPr>
          <a:xfrm>
            <a:off x="72825" y="1851600"/>
            <a:ext cx="2849400" cy="2787000"/>
          </a:xfrm>
          <a:prstGeom prst="rect">
            <a:avLst/>
          </a:prstGeom>
          <a:gradFill>
            <a:gsLst>
              <a:gs pos="0">
                <a:srgbClr val="D3A679"/>
              </a:gs>
              <a:gs pos="82000">
                <a:srgbClr val="E9D3BC"/>
              </a:gs>
              <a:gs pos="100000">
                <a:srgbClr val="FFFFFF">
                  <a:alpha val="0"/>
                </a:srgbClr>
              </a:gs>
            </a:gsLst>
            <a:path path="circle">
              <a:fillToRect b="50%" l="50%" r="50%" t="50%"/>
            </a:path>
            <a:tileRect/>
          </a:gra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u="sng">
                <a:solidFill>
                  <a:schemeClr val="dk1"/>
                </a:solidFill>
                <a:latin typeface="Montserrat"/>
                <a:ea typeface="Montserrat"/>
                <a:cs typeface="Montserrat"/>
                <a:sym typeface="Montserrat"/>
              </a:rPr>
              <a:t>SALES DATASET</a:t>
            </a:r>
            <a:endParaRPr sz="1100" u="sng">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u="sng">
              <a:solidFill>
                <a:schemeClr val="dk1"/>
              </a:solidFill>
              <a:latin typeface="Montserrat"/>
              <a:ea typeface="Montserrat"/>
              <a:cs typeface="Montserrat"/>
              <a:sym typeface="Montserrat"/>
            </a:endParaRPr>
          </a:p>
          <a:p>
            <a:pPr indent="-292100" lvl="0" marL="4572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11.5 million rows X 12 columns</a:t>
            </a:r>
            <a:endParaRPr sz="1000">
              <a:solidFill>
                <a:schemeClr val="dk1"/>
              </a:solidFill>
              <a:latin typeface="Montserrat"/>
              <a:ea typeface="Montserrat"/>
              <a:cs typeface="Montserrat"/>
              <a:sym typeface="Montserrat"/>
            </a:endParaRPr>
          </a:p>
          <a:p>
            <a:pPr indent="-292100" lvl="0" marL="4572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4,101 unique Cab Sav’s</a:t>
            </a:r>
            <a:endParaRPr sz="1000">
              <a:solidFill>
                <a:schemeClr val="dk1"/>
              </a:solidFill>
              <a:latin typeface="Montserrat"/>
              <a:ea typeface="Montserrat"/>
              <a:cs typeface="Montserrat"/>
              <a:sym typeface="Montserrat"/>
            </a:endParaRPr>
          </a:p>
          <a:p>
            <a:pPr indent="-292100" lvl="0" marL="4572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4 year period (2020-2023)</a:t>
            </a:r>
            <a:endParaRPr sz="1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a:ea typeface="Montserrat"/>
              <a:cs typeface="Montserrat"/>
              <a:sym typeface="Montserrat"/>
            </a:endParaRPr>
          </a:p>
          <a:p>
            <a:pPr indent="0" lvl="0" marL="0" rtl="0" algn="ctr">
              <a:spcBef>
                <a:spcPts val="0"/>
              </a:spcBef>
              <a:spcAft>
                <a:spcPts val="0"/>
              </a:spcAft>
              <a:buClr>
                <a:srgbClr val="1B212C"/>
              </a:buClr>
              <a:buSzPts val="1100"/>
              <a:buFont typeface="Arial"/>
              <a:buNone/>
            </a:pPr>
            <a:r>
              <a:rPr lang="en" sz="1000" u="sng">
                <a:solidFill>
                  <a:schemeClr val="dk1"/>
                </a:solidFill>
                <a:latin typeface="Montserrat"/>
                <a:ea typeface="Montserrat"/>
                <a:cs typeface="Montserrat"/>
                <a:sym typeface="Montserrat"/>
              </a:rPr>
              <a:t>Properties</a:t>
            </a:r>
            <a:endParaRPr sz="1000" u="sng">
              <a:solidFill>
                <a:schemeClr val="dk1"/>
              </a:solidFill>
              <a:latin typeface="Montserrat"/>
              <a:ea typeface="Montserrat"/>
              <a:cs typeface="Montserrat"/>
              <a:sym typeface="Montserrat"/>
            </a:endParaRPr>
          </a:p>
          <a:p>
            <a:pPr indent="0" lvl="0" marL="0" rtl="0" algn="l">
              <a:spcBef>
                <a:spcPts val="0"/>
              </a:spcBef>
              <a:spcAft>
                <a:spcPts val="0"/>
              </a:spcAft>
              <a:buClr>
                <a:srgbClr val="1B212C"/>
              </a:buClr>
              <a:buSzPts val="1100"/>
              <a:buFont typeface="Arial"/>
              <a:buNone/>
            </a:pPr>
            <a:r>
              <a:t/>
            </a:r>
            <a:endParaRPr sz="1000" u="sng">
              <a:solidFill>
                <a:srgbClr val="1B212C"/>
              </a:solidFill>
              <a:latin typeface="Montserrat"/>
              <a:ea typeface="Montserrat"/>
              <a:cs typeface="Montserrat"/>
              <a:sym typeface="Montserrat"/>
            </a:endParaRPr>
          </a:p>
          <a:p>
            <a:pPr indent="-292100" lvl="0" marL="457200" rtl="0" algn="l">
              <a:spcBef>
                <a:spcPts val="0"/>
              </a:spcBef>
              <a:spcAft>
                <a:spcPts val="0"/>
              </a:spcAft>
              <a:buClr>
                <a:srgbClr val="1B212C"/>
              </a:buClr>
              <a:buSzPts val="1000"/>
              <a:buFont typeface="Montserrat"/>
              <a:buChar char="●"/>
            </a:pPr>
            <a:r>
              <a:rPr lang="en" sz="1000">
                <a:solidFill>
                  <a:srgbClr val="1B212C"/>
                </a:solidFill>
                <a:latin typeface="Montserrat"/>
                <a:ea typeface="Montserrat"/>
                <a:cs typeface="Montserrat"/>
                <a:sym typeface="Montserrat"/>
              </a:rPr>
              <a:t>Exclusive of returned products</a:t>
            </a:r>
            <a:endParaRPr sz="1000">
              <a:solidFill>
                <a:srgbClr val="1B212C"/>
              </a:solidFill>
              <a:latin typeface="Montserrat"/>
              <a:ea typeface="Montserrat"/>
              <a:cs typeface="Montserrat"/>
              <a:sym typeface="Montserrat"/>
            </a:endParaRPr>
          </a:p>
          <a:p>
            <a:pPr indent="-292100" lvl="0" marL="457200" rtl="0" algn="l">
              <a:spcBef>
                <a:spcPts val="0"/>
              </a:spcBef>
              <a:spcAft>
                <a:spcPts val="0"/>
              </a:spcAft>
              <a:buClr>
                <a:srgbClr val="1B212C"/>
              </a:buClr>
              <a:buSzPts val="1000"/>
              <a:buFont typeface="Montserrat"/>
              <a:buChar char="●"/>
            </a:pPr>
            <a:r>
              <a:rPr lang="en" sz="1000">
                <a:solidFill>
                  <a:schemeClr val="dk1"/>
                </a:solidFill>
                <a:latin typeface="Montserrat"/>
                <a:ea typeface="Montserrat"/>
                <a:cs typeface="Montserrat"/>
                <a:sym typeface="Montserrat"/>
              </a:rPr>
              <a:t>Given Price and Total Discount %</a:t>
            </a:r>
            <a:endParaRPr sz="1000">
              <a:solidFill>
                <a:schemeClr val="dk1"/>
              </a:solidFill>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t/>
            </a:r>
            <a:endParaRPr sz="10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000" u="sng">
                <a:solidFill>
                  <a:schemeClr val="dk1"/>
                </a:solidFill>
                <a:latin typeface="Montserrat"/>
                <a:ea typeface="Montserrat"/>
                <a:cs typeface="Montserrat"/>
                <a:sym typeface="Montserrat"/>
              </a:rPr>
              <a:t>Usage</a:t>
            </a:r>
            <a:endParaRPr sz="1000" u="sng">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000" u="sng">
              <a:solidFill>
                <a:schemeClr val="dk1"/>
              </a:solidFill>
              <a:latin typeface="Montserrat"/>
              <a:ea typeface="Montserrat"/>
              <a:cs typeface="Montserrat"/>
              <a:sym typeface="Montserrat"/>
            </a:endParaRPr>
          </a:p>
          <a:p>
            <a:pPr indent="-292100" lvl="0" marL="457200" rtl="0" algn="l">
              <a:spcBef>
                <a:spcPts val="0"/>
              </a:spcBef>
              <a:spcAft>
                <a:spcPts val="0"/>
              </a:spcAft>
              <a:buClr>
                <a:srgbClr val="1B212C"/>
              </a:buClr>
              <a:buSzPts val="1000"/>
              <a:buFont typeface="Montserrat"/>
              <a:buChar char="●"/>
            </a:pPr>
            <a:r>
              <a:rPr lang="en" sz="1000">
                <a:solidFill>
                  <a:schemeClr val="dk1"/>
                </a:solidFill>
                <a:latin typeface="Montserrat"/>
                <a:ea typeface="Montserrat"/>
                <a:cs typeface="Montserrat"/>
                <a:sym typeface="Montserrat"/>
              </a:rPr>
              <a:t>Data for trends and analysis</a:t>
            </a:r>
            <a:endParaRPr sz="600" u="sng">
              <a:latin typeface="Montserrat"/>
              <a:ea typeface="Montserrat"/>
              <a:cs typeface="Montserrat"/>
              <a:sym typeface="Montserrat"/>
            </a:endParaRPr>
          </a:p>
          <a:p>
            <a:pPr indent="0" lvl="0" marL="0" rtl="0" algn="l">
              <a:spcBef>
                <a:spcPts val="0"/>
              </a:spcBef>
              <a:spcAft>
                <a:spcPts val="0"/>
              </a:spcAft>
              <a:buClr>
                <a:srgbClr val="1B212C"/>
              </a:buClr>
              <a:buSzPts val="1100"/>
              <a:buFont typeface="Arial"/>
              <a:buNone/>
            </a:pPr>
            <a:r>
              <a:t/>
            </a:r>
            <a:endParaRPr sz="700">
              <a:latin typeface="Montserrat"/>
              <a:ea typeface="Montserrat"/>
              <a:cs typeface="Montserrat"/>
              <a:sym typeface="Montserrat"/>
            </a:endParaRPr>
          </a:p>
        </p:txBody>
      </p:sp>
      <p:sp>
        <p:nvSpPr>
          <p:cNvPr id="595" name="Google Shape;595;p64"/>
          <p:cNvSpPr txBox="1"/>
          <p:nvPr/>
        </p:nvSpPr>
        <p:spPr>
          <a:xfrm>
            <a:off x="933075" y="1517925"/>
            <a:ext cx="1128900" cy="2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Montserrat"/>
                <a:ea typeface="Montserrat"/>
                <a:cs typeface="Montserrat"/>
                <a:sym typeface="Montserrat"/>
              </a:rPr>
              <a:t>EDA</a:t>
            </a:r>
            <a:endParaRPr b="1">
              <a:solidFill>
                <a:schemeClr val="dk2"/>
              </a:solidFill>
              <a:latin typeface="Montserrat"/>
              <a:ea typeface="Montserrat"/>
              <a:cs typeface="Montserrat"/>
              <a:sym typeface="Montserrat"/>
            </a:endParaRPr>
          </a:p>
        </p:txBody>
      </p:sp>
      <p:sp>
        <p:nvSpPr>
          <p:cNvPr id="596" name="Google Shape;596;p64"/>
          <p:cNvSpPr/>
          <p:nvPr/>
        </p:nvSpPr>
        <p:spPr>
          <a:xfrm>
            <a:off x="3054238" y="1851600"/>
            <a:ext cx="2940300" cy="2787000"/>
          </a:xfrm>
          <a:prstGeom prst="rect">
            <a:avLst/>
          </a:prstGeom>
          <a:gradFill>
            <a:gsLst>
              <a:gs pos="0">
                <a:srgbClr val="D3A679"/>
              </a:gs>
              <a:gs pos="82000">
                <a:srgbClr val="E9D3BC"/>
              </a:gs>
              <a:gs pos="100000">
                <a:srgbClr val="FFFFFF">
                  <a:alpha val="0"/>
                </a:srgbClr>
              </a:gs>
            </a:gsLst>
            <a:path path="circle">
              <a:fillToRect b="50%" l="50%" r="50%" t="50%"/>
            </a:path>
            <a:tileRect/>
          </a:gra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dk1"/>
                </a:solidFill>
                <a:latin typeface="Montserrat"/>
                <a:ea typeface="Montserrat"/>
                <a:cs typeface="Montserrat"/>
                <a:sym typeface="Montserrat"/>
              </a:rPr>
              <a:t>TOP PRODUCTS DATASET</a:t>
            </a:r>
            <a:endParaRPr sz="1100" u="sng">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000" u="sng">
              <a:solidFill>
                <a:schemeClr val="dk1"/>
              </a:solidFill>
              <a:latin typeface="Montserrat"/>
              <a:ea typeface="Montserrat"/>
              <a:cs typeface="Montserrat"/>
              <a:sym typeface="Montserrat"/>
            </a:endParaRPr>
          </a:p>
          <a:p>
            <a:pPr indent="-292100" lvl="0" marL="4572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Top 43 products are selected</a:t>
            </a:r>
            <a:endParaRPr sz="1000">
              <a:solidFill>
                <a:schemeClr val="dk1"/>
              </a:solidFill>
              <a:latin typeface="Montserrat"/>
              <a:ea typeface="Montserrat"/>
              <a:cs typeface="Montserrat"/>
              <a:sym typeface="Montserrat"/>
            </a:endParaRPr>
          </a:p>
          <a:p>
            <a:pPr indent="-292100" lvl="0" marL="4572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Aggregate sales across all stores</a:t>
            </a:r>
            <a:endParaRPr sz="1000">
              <a:solidFill>
                <a:schemeClr val="dk1"/>
              </a:solidFill>
              <a:latin typeface="Montserrat"/>
              <a:ea typeface="Montserrat"/>
              <a:cs typeface="Montserrat"/>
              <a:sym typeface="Montserrat"/>
            </a:endParaRPr>
          </a:p>
          <a:p>
            <a:pPr indent="-292100" lvl="0" marL="4572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Discard discontinuous time series</a:t>
            </a:r>
            <a:endParaRPr sz="10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0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000" u="sng">
                <a:solidFill>
                  <a:schemeClr val="dk1"/>
                </a:solidFill>
                <a:latin typeface="Montserrat"/>
                <a:ea typeface="Montserrat"/>
                <a:cs typeface="Montserrat"/>
                <a:sym typeface="Montserrat"/>
              </a:rPr>
              <a:t>Properties</a:t>
            </a:r>
            <a:endParaRPr sz="1000" u="sng">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000" u="sng">
              <a:solidFill>
                <a:schemeClr val="dk1"/>
              </a:solidFill>
              <a:latin typeface="Montserrat"/>
              <a:ea typeface="Montserrat"/>
              <a:cs typeface="Montserrat"/>
              <a:sym typeface="Montserrat"/>
            </a:endParaRPr>
          </a:p>
          <a:p>
            <a:pPr indent="-292100" lvl="0" marL="4572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Sales Quantity over all years</a:t>
            </a:r>
            <a:endParaRPr sz="1000">
              <a:solidFill>
                <a:schemeClr val="dk1"/>
              </a:solidFill>
              <a:latin typeface="Montserrat"/>
              <a:ea typeface="Montserrat"/>
              <a:cs typeface="Montserrat"/>
              <a:sym typeface="Montserrat"/>
            </a:endParaRPr>
          </a:p>
          <a:p>
            <a:pPr indent="-292100" lvl="0" marL="4572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Individual store location not significant on forecasting</a:t>
            </a:r>
            <a:endParaRPr sz="1000">
              <a:solidFill>
                <a:schemeClr val="dk1"/>
              </a:solidFill>
              <a:latin typeface="Montserrat"/>
              <a:ea typeface="Montserrat"/>
              <a:cs typeface="Montserrat"/>
              <a:sym typeface="Montserrat"/>
            </a:endParaRPr>
          </a:p>
          <a:p>
            <a:pPr indent="-292100" lvl="0" marL="4572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Sensitive to discontinuity </a:t>
            </a:r>
            <a:endParaRPr sz="10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0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000" u="sng">
                <a:solidFill>
                  <a:schemeClr val="dk1"/>
                </a:solidFill>
                <a:latin typeface="Montserrat"/>
                <a:ea typeface="Montserrat"/>
                <a:cs typeface="Montserrat"/>
                <a:sym typeface="Montserrat"/>
              </a:rPr>
              <a:t>Usage</a:t>
            </a:r>
            <a:endParaRPr sz="1000" u="sng">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000" u="sng">
              <a:solidFill>
                <a:schemeClr val="dk1"/>
              </a:solidFill>
              <a:latin typeface="Montserrat"/>
              <a:ea typeface="Montserrat"/>
              <a:cs typeface="Montserrat"/>
              <a:sym typeface="Montserrat"/>
            </a:endParaRPr>
          </a:p>
          <a:p>
            <a:pPr indent="-292100" lvl="0" marL="457200" rtl="0" algn="l">
              <a:spcBef>
                <a:spcPts val="0"/>
              </a:spcBef>
              <a:spcAft>
                <a:spcPts val="0"/>
              </a:spcAft>
              <a:buClr>
                <a:srgbClr val="1B212C"/>
              </a:buClr>
              <a:buSzPts val="1000"/>
              <a:buFont typeface="Montserrat"/>
              <a:buChar char="●"/>
            </a:pPr>
            <a:r>
              <a:rPr lang="en" sz="1000">
                <a:solidFill>
                  <a:schemeClr val="dk1"/>
                </a:solidFill>
                <a:latin typeface="Montserrat"/>
                <a:ea typeface="Montserrat"/>
                <a:cs typeface="Montserrat"/>
                <a:sym typeface="Montserrat"/>
              </a:rPr>
              <a:t>Forecast sales quantity</a:t>
            </a:r>
            <a:endParaRPr sz="1000">
              <a:solidFill>
                <a:schemeClr val="dk1"/>
              </a:solidFill>
              <a:latin typeface="Montserrat"/>
              <a:ea typeface="Montserrat"/>
              <a:cs typeface="Montserrat"/>
              <a:sym typeface="Montserrat"/>
            </a:endParaRPr>
          </a:p>
        </p:txBody>
      </p:sp>
      <p:sp>
        <p:nvSpPr>
          <p:cNvPr id="597" name="Google Shape;597;p64"/>
          <p:cNvSpPr txBox="1"/>
          <p:nvPr/>
        </p:nvSpPr>
        <p:spPr>
          <a:xfrm>
            <a:off x="3871750" y="1517925"/>
            <a:ext cx="1276800" cy="2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Montserrat"/>
                <a:ea typeface="Montserrat"/>
                <a:cs typeface="Montserrat"/>
                <a:sym typeface="Montserrat"/>
              </a:rPr>
              <a:t>TFT Model</a:t>
            </a:r>
            <a:endParaRPr b="1">
              <a:solidFill>
                <a:schemeClr val="dk2"/>
              </a:solidFill>
              <a:latin typeface="Montserrat"/>
              <a:ea typeface="Montserrat"/>
              <a:cs typeface="Montserrat"/>
              <a:sym typeface="Montserrat"/>
            </a:endParaRPr>
          </a:p>
        </p:txBody>
      </p:sp>
      <p:sp>
        <p:nvSpPr>
          <p:cNvPr id="598" name="Google Shape;598;p64"/>
          <p:cNvSpPr/>
          <p:nvPr/>
        </p:nvSpPr>
        <p:spPr>
          <a:xfrm>
            <a:off x="6126575" y="1851600"/>
            <a:ext cx="2940300" cy="2787000"/>
          </a:xfrm>
          <a:prstGeom prst="rect">
            <a:avLst/>
          </a:prstGeom>
          <a:gradFill>
            <a:gsLst>
              <a:gs pos="0">
                <a:srgbClr val="D3A679"/>
              </a:gs>
              <a:gs pos="82000">
                <a:srgbClr val="E9D3BC"/>
              </a:gs>
              <a:gs pos="100000">
                <a:srgbClr val="FFFFFF">
                  <a:alpha val="0"/>
                </a:srgbClr>
              </a:gs>
            </a:gsLst>
            <a:path path="circle">
              <a:fillToRect b="50%" l="50%" r="50%" t="50%"/>
            </a:path>
            <a:tileRect/>
          </a:gra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dk1"/>
                </a:solidFill>
                <a:latin typeface="Montserrat"/>
                <a:ea typeface="Montserrat"/>
                <a:cs typeface="Montserrat"/>
                <a:sym typeface="Montserrat"/>
              </a:rPr>
              <a:t>TOP PRODUCTS DATASET</a:t>
            </a:r>
            <a:endParaRPr sz="1100" u="sng">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000" u="sng">
              <a:solidFill>
                <a:schemeClr val="dk1"/>
              </a:solidFill>
              <a:latin typeface="Montserrat"/>
              <a:ea typeface="Montserrat"/>
              <a:cs typeface="Montserrat"/>
              <a:sym typeface="Montserrat"/>
            </a:endParaRPr>
          </a:p>
          <a:p>
            <a:pPr indent="-292100" lvl="0" marL="4572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Top 40 products are selected</a:t>
            </a:r>
            <a:endParaRPr sz="1000">
              <a:solidFill>
                <a:schemeClr val="dk1"/>
              </a:solidFill>
              <a:latin typeface="Montserrat"/>
              <a:ea typeface="Montserrat"/>
              <a:cs typeface="Montserrat"/>
              <a:sym typeface="Montserrat"/>
            </a:endParaRPr>
          </a:p>
          <a:p>
            <a:pPr indent="-292100" lvl="0" marL="4572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Aggregate sales on Price Zones</a:t>
            </a:r>
            <a:endParaRPr sz="1000">
              <a:solidFill>
                <a:schemeClr val="dk1"/>
              </a:solidFill>
              <a:latin typeface="Montserrat"/>
              <a:ea typeface="Montserrat"/>
              <a:cs typeface="Montserrat"/>
              <a:sym typeface="Montserrat"/>
            </a:endParaRPr>
          </a:p>
          <a:p>
            <a:pPr indent="-292100" lvl="0" marL="4572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Took a 30 week time series window </a:t>
            </a:r>
            <a:endParaRPr sz="10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0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000" u="sng">
                <a:solidFill>
                  <a:schemeClr val="dk1"/>
                </a:solidFill>
                <a:latin typeface="Montserrat"/>
                <a:ea typeface="Montserrat"/>
                <a:cs typeface="Montserrat"/>
                <a:sym typeface="Montserrat"/>
              </a:rPr>
              <a:t>Properties</a:t>
            </a:r>
            <a:endParaRPr sz="1000" u="sng">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000" u="sng">
              <a:solidFill>
                <a:schemeClr val="dk1"/>
              </a:solidFill>
              <a:latin typeface="Montserrat"/>
              <a:ea typeface="Montserrat"/>
              <a:cs typeface="Montserrat"/>
              <a:sym typeface="Montserrat"/>
            </a:endParaRPr>
          </a:p>
          <a:p>
            <a:pPr indent="-292100" lvl="0" marL="4572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Sales are grouped by sum</a:t>
            </a:r>
            <a:endParaRPr sz="1000">
              <a:solidFill>
                <a:schemeClr val="dk1"/>
              </a:solidFill>
              <a:latin typeface="Montserrat"/>
              <a:ea typeface="Montserrat"/>
              <a:cs typeface="Montserrat"/>
              <a:sym typeface="Montserrat"/>
            </a:endParaRPr>
          </a:p>
          <a:p>
            <a:pPr indent="-292100" lvl="0" marL="4572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Unit Price and Discount % are grouped by average</a:t>
            </a:r>
            <a:endParaRPr sz="10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0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1000" u="sng">
                <a:solidFill>
                  <a:schemeClr val="dk1"/>
                </a:solidFill>
                <a:latin typeface="Montserrat"/>
                <a:ea typeface="Montserrat"/>
                <a:cs typeface="Montserrat"/>
                <a:sym typeface="Montserrat"/>
              </a:rPr>
              <a:t>Usage</a:t>
            </a:r>
            <a:endParaRPr sz="1000" u="sng">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1000" u="sng">
              <a:solidFill>
                <a:schemeClr val="dk1"/>
              </a:solidFill>
              <a:latin typeface="Montserrat"/>
              <a:ea typeface="Montserrat"/>
              <a:cs typeface="Montserrat"/>
              <a:sym typeface="Montserrat"/>
            </a:endParaRPr>
          </a:p>
          <a:p>
            <a:pPr indent="-292100" lvl="0" marL="457200" rtl="0" algn="l">
              <a:spcBef>
                <a:spcPts val="0"/>
              </a:spcBef>
              <a:spcAft>
                <a:spcPts val="0"/>
              </a:spcAft>
              <a:buClr>
                <a:srgbClr val="1B212C"/>
              </a:buClr>
              <a:buSzPts val="1000"/>
              <a:buFont typeface="Montserrat"/>
              <a:buChar char="●"/>
            </a:pPr>
            <a:r>
              <a:rPr lang="en" sz="1000">
                <a:solidFill>
                  <a:schemeClr val="dk1"/>
                </a:solidFill>
                <a:latin typeface="Montserrat"/>
                <a:ea typeface="Montserrat"/>
                <a:cs typeface="Montserrat"/>
                <a:sym typeface="Montserrat"/>
              </a:rPr>
              <a:t>Predict sales quantity</a:t>
            </a:r>
            <a:endParaRPr sz="1000">
              <a:solidFill>
                <a:schemeClr val="dk1"/>
              </a:solidFill>
              <a:latin typeface="Montserrat"/>
              <a:ea typeface="Montserrat"/>
              <a:cs typeface="Montserrat"/>
              <a:sym typeface="Montserrat"/>
            </a:endParaRPr>
          </a:p>
        </p:txBody>
      </p:sp>
      <p:sp>
        <p:nvSpPr>
          <p:cNvPr id="599" name="Google Shape;599;p64"/>
          <p:cNvSpPr txBox="1"/>
          <p:nvPr/>
        </p:nvSpPr>
        <p:spPr>
          <a:xfrm>
            <a:off x="6958325" y="1517925"/>
            <a:ext cx="1276800" cy="25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Montserrat"/>
                <a:ea typeface="Montserrat"/>
                <a:cs typeface="Montserrat"/>
                <a:sym typeface="Montserrat"/>
              </a:rPr>
              <a:t>RNN </a:t>
            </a:r>
            <a:r>
              <a:rPr b="1" lang="en">
                <a:solidFill>
                  <a:schemeClr val="dk2"/>
                </a:solidFill>
                <a:latin typeface="Montserrat"/>
                <a:ea typeface="Montserrat"/>
                <a:cs typeface="Montserrat"/>
                <a:sym typeface="Montserrat"/>
              </a:rPr>
              <a:t>Model</a:t>
            </a:r>
            <a:endParaRPr b="1">
              <a:solidFill>
                <a:schemeClr val="dk2"/>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3A679"/>
            </a:gs>
            <a:gs pos="82000">
              <a:srgbClr val="E9D3BC"/>
            </a:gs>
            <a:gs pos="100000">
              <a:srgbClr val="FFFFFF">
                <a:alpha val="0"/>
              </a:srgbClr>
            </a:gs>
          </a:gsLst>
          <a:path path="circle">
            <a:fillToRect b="50%" l="50%" r="50%" t="50%"/>
          </a:path>
          <a:tileRect/>
        </a:gradFill>
      </p:bgPr>
    </p:bg>
    <p:spTree>
      <p:nvGrpSpPr>
        <p:cNvPr id="603" name="Shape 603"/>
        <p:cNvGrpSpPr/>
        <p:nvPr/>
      </p:nvGrpSpPr>
      <p:grpSpPr>
        <a:xfrm>
          <a:off x="0" y="0"/>
          <a:ext cx="0" cy="0"/>
          <a:chOff x="0" y="0"/>
          <a:chExt cx="0" cy="0"/>
        </a:xfrm>
      </p:grpSpPr>
      <p:grpSp>
        <p:nvGrpSpPr>
          <p:cNvPr id="604" name="Google Shape;604;p65"/>
          <p:cNvGrpSpPr/>
          <p:nvPr/>
        </p:nvGrpSpPr>
        <p:grpSpPr>
          <a:xfrm>
            <a:off x="469079" y="1326491"/>
            <a:ext cx="8205841" cy="1996197"/>
            <a:chOff x="4411970" y="2468674"/>
            <a:chExt cx="747317" cy="167425"/>
          </a:xfrm>
        </p:grpSpPr>
        <p:sp>
          <p:nvSpPr>
            <p:cNvPr id="605" name="Google Shape;605;p6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gradFill>
              <a:gsLst>
                <a:gs pos="0">
                  <a:srgbClr val="D3A679"/>
                </a:gs>
                <a:gs pos="100000">
                  <a:srgbClr val="FFFFFF">
                    <a:alpha val="0"/>
                  </a:srgbClr>
                </a:gs>
              </a:gsLst>
              <a:path path="circle">
                <a:fillToRect b="50%" l="50%" r="50%" t="50%"/>
              </a:path>
              <a:tileRect/>
            </a:gra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chemeClr val="accen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65"/>
          <p:cNvSpPr txBox="1"/>
          <p:nvPr/>
        </p:nvSpPr>
        <p:spPr>
          <a:xfrm>
            <a:off x="1677100" y="1326500"/>
            <a:ext cx="80181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400">
                <a:solidFill>
                  <a:schemeClr val="lt1"/>
                </a:solidFill>
                <a:latin typeface="Vidaloka"/>
                <a:ea typeface="Vidaloka"/>
                <a:cs typeface="Vidaloka"/>
                <a:sym typeface="Vidaloka"/>
              </a:rPr>
              <a:t>EDA </a:t>
            </a:r>
            <a:endParaRPr sz="5400">
              <a:solidFill>
                <a:schemeClr val="lt1"/>
              </a:solidFill>
              <a:latin typeface="Vidaloka"/>
              <a:ea typeface="Vidaloka"/>
              <a:cs typeface="Vidaloka"/>
              <a:sym typeface="Vidaloka"/>
            </a:endParaRPr>
          </a:p>
          <a:p>
            <a:pPr indent="0" lvl="0" marL="0" rtl="0" algn="ctr">
              <a:spcBef>
                <a:spcPts val="0"/>
              </a:spcBef>
              <a:spcAft>
                <a:spcPts val="0"/>
              </a:spcAft>
              <a:buNone/>
            </a:pPr>
            <a:r>
              <a:rPr lang="en" sz="5400">
                <a:solidFill>
                  <a:schemeClr val="lt1"/>
                </a:solidFill>
                <a:latin typeface="Vidaloka"/>
                <a:ea typeface="Vidaloka"/>
                <a:cs typeface="Vidaloka"/>
                <a:sym typeface="Vidaloka"/>
              </a:rPr>
              <a:t>Findings </a:t>
            </a:r>
            <a:r>
              <a:rPr lang="en" sz="3000">
                <a:solidFill>
                  <a:schemeClr val="lt1"/>
                </a:solidFill>
                <a:latin typeface="Vidaloka"/>
                <a:ea typeface="Vidaloka"/>
                <a:cs typeface="Vidaloka"/>
                <a:sym typeface="Vidaloka"/>
              </a:rPr>
              <a:t>&amp;</a:t>
            </a:r>
            <a:r>
              <a:rPr lang="en" sz="5400">
                <a:solidFill>
                  <a:schemeClr val="lt1"/>
                </a:solidFill>
                <a:latin typeface="Vidaloka"/>
                <a:ea typeface="Vidaloka"/>
                <a:cs typeface="Vidaloka"/>
                <a:sym typeface="Vidaloka"/>
              </a:rPr>
              <a:t> Insights</a:t>
            </a:r>
            <a:endParaRPr sz="5400">
              <a:solidFill>
                <a:schemeClr val="lt1"/>
              </a:solidFill>
              <a:latin typeface="Vidaloka"/>
              <a:ea typeface="Vidaloka"/>
              <a:cs typeface="Vidaloka"/>
              <a:sym typeface="Vidaloka"/>
            </a:endParaRPr>
          </a:p>
        </p:txBody>
      </p:sp>
      <p:grpSp>
        <p:nvGrpSpPr>
          <p:cNvPr id="608" name="Google Shape;608;p65"/>
          <p:cNvGrpSpPr/>
          <p:nvPr/>
        </p:nvGrpSpPr>
        <p:grpSpPr>
          <a:xfrm>
            <a:off x="774186" y="1669187"/>
            <a:ext cx="1325757" cy="1310838"/>
            <a:chOff x="-65145700" y="3727425"/>
            <a:chExt cx="317425" cy="317425"/>
          </a:xfrm>
        </p:grpSpPr>
        <p:sp>
          <p:nvSpPr>
            <p:cNvPr id="609" name="Google Shape;609;p6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3A679"/>
            </a:gs>
            <a:gs pos="100000">
              <a:srgbClr val="FFFFFF">
                <a:alpha val="0"/>
              </a:srgbClr>
            </a:gs>
          </a:gsLst>
          <a:path path="circle">
            <a:fillToRect b="50%" l="50%" r="50%" t="50%"/>
          </a:path>
          <a:tileRect/>
        </a:gradFill>
      </p:bgPr>
    </p:bg>
    <p:spTree>
      <p:nvGrpSpPr>
        <p:cNvPr id="614" name="Shape 614"/>
        <p:cNvGrpSpPr/>
        <p:nvPr/>
      </p:nvGrpSpPr>
      <p:grpSpPr>
        <a:xfrm>
          <a:off x="0" y="0"/>
          <a:ext cx="0" cy="0"/>
          <a:chOff x="0" y="0"/>
          <a:chExt cx="0" cy="0"/>
        </a:xfrm>
      </p:grpSpPr>
      <p:sp>
        <p:nvSpPr>
          <p:cNvPr id="615" name="Google Shape;615;p66"/>
          <p:cNvSpPr/>
          <p:nvPr/>
        </p:nvSpPr>
        <p:spPr>
          <a:xfrm>
            <a:off x="0" y="0"/>
            <a:ext cx="9144000" cy="8295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616" name="Google Shape;616;p66"/>
          <p:cNvPicPr preferRelativeResize="0"/>
          <p:nvPr/>
        </p:nvPicPr>
        <p:blipFill>
          <a:blip r:embed="rId3">
            <a:alphaModFix/>
          </a:blip>
          <a:stretch>
            <a:fillRect/>
          </a:stretch>
        </p:blipFill>
        <p:spPr>
          <a:xfrm>
            <a:off x="934438" y="939075"/>
            <a:ext cx="7432680" cy="4082000"/>
          </a:xfrm>
          <a:prstGeom prst="rect">
            <a:avLst/>
          </a:prstGeom>
          <a:noFill/>
          <a:ln cap="flat" cmpd="sng" w="19050">
            <a:solidFill>
              <a:schemeClr val="accent2"/>
            </a:solidFill>
            <a:prstDash val="solid"/>
            <a:round/>
            <a:headEnd len="sm" w="sm" type="none"/>
            <a:tailEnd len="sm" w="sm" type="none"/>
          </a:ln>
        </p:spPr>
      </p:pic>
      <p:sp>
        <p:nvSpPr>
          <p:cNvPr id="617" name="Google Shape;617;p66"/>
          <p:cNvSpPr txBox="1"/>
          <p:nvPr/>
        </p:nvSpPr>
        <p:spPr>
          <a:xfrm>
            <a:off x="328538" y="128400"/>
            <a:ext cx="8644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Montserrat"/>
                <a:ea typeface="Montserrat"/>
                <a:cs typeface="Montserrat"/>
                <a:sym typeface="Montserrat"/>
              </a:rPr>
              <a:t>Certain </a:t>
            </a:r>
            <a:r>
              <a:rPr b="1" lang="en" sz="1600">
                <a:solidFill>
                  <a:schemeClr val="lt2"/>
                </a:solidFill>
                <a:latin typeface="Montserrat"/>
                <a:ea typeface="Montserrat"/>
                <a:cs typeface="Montserrat"/>
                <a:sym typeface="Montserrat"/>
              </a:rPr>
              <a:t>Holidays</a:t>
            </a:r>
            <a:r>
              <a:rPr lang="en" sz="1600">
                <a:solidFill>
                  <a:schemeClr val="lt2"/>
                </a:solidFill>
                <a:latin typeface="Montserrat"/>
                <a:ea typeface="Montserrat"/>
                <a:cs typeface="Montserrat"/>
                <a:sym typeface="Montserrat"/>
              </a:rPr>
              <a:t> are a time for wine consumers to stock up for the special date, thus accounting for </a:t>
            </a:r>
            <a:r>
              <a:rPr b="1" lang="en" sz="1600">
                <a:solidFill>
                  <a:schemeClr val="lt2"/>
                </a:solidFill>
                <a:latin typeface="Montserrat"/>
                <a:ea typeface="Montserrat"/>
                <a:cs typeface="Montserrat"/>
                <a:sym typeface="Montserrat"/>
              </a:rPr>
              <a:t>chunks of sales dollars and quantity</a:t>
            </a:r>
            <a:r>
              <a:rPr lang="en" sz="1600">
                <a:solidFill>
                  <a:schemeClr val="lt2"/>
                </a:solidFill>
                <a:latin typeface="Montserrat"/>
                <a:ea typeface="Montserrat"/>
                <a:cs typeface="Montserrat"/>
                <a:sym typeface="Montserrat"/>
              </a:rPr>
              <a:t> </a:t>
            </a:r>
            <a:r>
              <a:rPr lang="en" sz="1600">
                <a:solidFill>
                  <a:schemeClr val="lt2"/>
                </a:solidFill>
                <a:latin typeface="Montserrat"/>
                <a:ea typeface="Montserrat"/>
                <a:cs typeface="Montserrat"/>
                <a:sym typeface="Montserrat"/>
              </a:rPr>
              <a:t>throughout</a:t>
            </a:r>
            <a:r>
              <a:rPr lang="en" sz="1600">
                <a:solidFill>
                  <a:schemeClr val="lt2"/>
                </a:solidFill>
                <a:latin typeface="Montserrat"/>
                <a:ea typeface="Montserrat"/>
                <a:cs typeface="Montserrat"/>
                <a:sym typeface="Montserrat"/>
              </a:rPr>
              <a:t> the year. </a:t>
            </a:r>
            <a:endParaRPr sz="1600">
              <a:solidFill>
                <a:schemeClr val="lt2"/>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3A679"/>
            </a:gs>
            <a:gs pos="100000">
              <a:srgbClr val="FFFFFF">
                <a:alpha val="0"/>
              </a:srgbClr>
            </a:gs>
          </a:gsLst>
          <a:path path="circle">
            <a:fillToRect b="50%" l="50%" r="50%" t="50%"/>
          </a:path>
          <a:tileRect/>
        </a:gradFill>
      </p:bgPr>
    </p:bg>
    <p:spTree>
      <p:nvGrpSpPr>
        <p:cNvPr id="621" name="Shape 621"/>
        <p:cNvGrpSpPr/>
        <p:nvPr/>
      </p:nvGrpSpPr>
      <p:grpSpPr>
        <a:xfrm>
          <a:off x="0" y="0"/>
          <a:ext cx="0" cy="0"/>
          <a:chOff x="0" y="0"/>
          <a:chExt cx="0" cy="0"/>
        </a:xfrm>
      </p:grpSpPr>
      <p:sp>
        <p:nvSpPr>
          <p:cNvPr id="622" name="Google Shape;622;p67"/>
          <p:cNvSpPr/>
          <p:nvPr/>
        </p:nvSpPr>
        <p:spPr>
          <a:xfrm>
            <a:off x="0" y="0"/>
            <a:ext cx="9144000" cy="8295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23" name="Google Shape;623;p67"/>
          <p:cNvSpPr txBox="1"/>
          <p:nvPr/>
        </p:nvSpPr>
        <p:spPr>
          <a:xfrm>
            <a:off x="328538" y="128400"/>
            <a:ext cx="8644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2"/>
                </a:solidFill>
                <a:latin typeface="Montserrat"/>
                <a:ea typeface="Montserrat"/>
                <a:cs typeface="Montserrat"/>
                <a:sym typeface="Montserrat"/>
              </a:rPr>
              <a:t>Consumer Price Index </a:t>
            </a:r>
            <a:r>
              <a:rPr lang="en" sz="1600">
                <a:solidFill>
                  <a:schemeClr val="lt2"/>
                </a:solidFill>
                <a:latin typeface="Montserrat"/>
                <a:ea typeface="Montserrat"/>
                <a:cs typeface="Montserrat"/>
                <a:sym typeface="Montserrat"/>
              </a:rPr>
              <a:t>of Alcoholic Beverages suggests a </a:t>
            </a:r>
            <a:r>
              <a:rPr b="1" lang="en" sz="1600">
                <a:solidFill>
                  <a:schemeClr val="lt2"/>
                </a:solidFill>
                <a:latin typeface="Montserrat"/>
                <a:ea typeface="Montserrat"/>
                <a:cs typeface="Montserrat"/>
                <a:sym typeface="Montserrat"/>
              </a:rPr>
              <a:t>weak linear relationship</a:t>
            </a:r>
            <a:r>
              <a:rPr lang="en" sz="1600">
                <a:solidFill>
                  <a:schemeClr val="lt2"/>
                </a:solidFill>
                <a:latin typeface="Montserrat"/>
                <a:ea typeface="Montserrat"/>
                <a:cs typeface="Montserrat"/>
                <a:sym typeface="Montserrat"/>
              </a:rPr>
              <a:t> with Sales Dollars from 2020-2023.</a:t>
            </a:r>
            <a:endParaRPr i="1" sz="1200">
              <a:solidFill>
                <a:schemeClr val="lt2"/>
              </a:solidFill>
              <a:latin typeface="Montserrat"/>
              <a:ea typeface="Montserrat"/>
              <a:cs typeface="Montserrat"/>
              <a:sym typeface="Montserrat"/>
            </a:endParaRPr>
          </a:p>
        </p:txBody>
      </p:sp>
      <p:pic>
        <p:nvPicPr>
          <p:cNvPr id="624" name="Google Shape;624;p67"/>
          <p:cNvPicPr preferRelativeResize="0"/>
          <p:nvPr/>
        </p:nvPicPr>
        <p:blipFill>
          <a:blip r:embed="rId3">
            <a:alphaModFix/>
          </a:blip>
          <a:stretch>
            <a:fillRect/>
          </a:stretch>
        </p:blipFill>
        <p:spPr>
          <a:xfrm>
            <a:off x="4089700" y="2416969"/>
            <a:ext cx="5054301" cy="2726531"/>
          </a:xfrm>
          <a:prstGeom prst="rect">
            <a:avLst/>
          </a:prstGeom>
          <a:noFill/>
          <a:ln cap="flat" cmpd="sng" w="9525">
            <a:solidFill>
              <a:schemeClr val="accent2"/>
            </a:solidFill>
            <a:prstDash val="solid"/>
            <a:round/>
            <a:headEnd len="sm" w="sm" type="none"/>
            <a:tailEnd len="sm" w="sm" type="none"/>
          </a:ln>
        </p:spPr>
      </p:pic>
      <p:pic>
        <p:nvPicPr>
          <p:cNvPr id="625" name="Google Shape;625;p67"/>
          <p:cNvPicPr preferRelativeResize="0"/>
          <p:nvPr/>
        </p:nvPicPr>
        <p:blipFill>
          <a:blip r:embed="rId4">
            <a:alphaModFix/>
          </a:blip>
          <a:stretch>
            <a:fillRect/>
          </a:stretch>
        </p:blipFill>
        <p:spPr>
          <a:xfrm>
            <a:off x="0" y="829500"/>
            <a:ext cx="4008140" cy="1583225"/>
          </a:xfrm>
          <a:prstGeom prst="rect">
            <a:avLst/>
          </a:prstGeom>
          <a:noFill/>
          <a:ln cap="flat" cmpd="sng" w="9525">
            <a:solidFill>
              <a:schemeClr val="accent1"/>
            </a:solidFill>
            <a:prstDash val="solid"/>
            <a:round/>
            <a:headEnd len="sm" w="sm" type="none"/>
            <a:tailEnd len="sm" w="sm" type="none"/>
          </a:ln>
        </p:spPr>
      </p:pic>
      <p:sp>
        <p:nvSpPr>
          <p:cNvPr id="626" name="Google Shape;626;p67"/>
          <p:cNvSpPr txBox="1"/>
          <p:nvPr/>
        </p:nvSpPr>
        <p:spPr>
          <a:xfrm>
            <a:off x="237500" y="2856688"/>
            <a:ext cx="3658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u="sng">
                <a:solidFill>
                  <a:schemeClr val="dk1"/>
                </a:solidFill>
                <a:latin typeface="Montserrat"/>
                <a:ea typeface="Montserrat"/>
                <a:cs typeface="Montserrat"/>
                <a:sym typeface="Montserrat"/>
              </a:rPr>
              <a:t>Seasonal Decomposition</a:t>
            </a:r>
            <a:r>
              <a:rPr b="1" lang="en" sz="1200">
                <a:solidFill>
                  <a:schemeClr val="dk1"/>
                </a:solidFill>
                <a:latin typeface="Montserrat"/>
                <a:ea typeface="Montserrat"/>
                <a:cs typeface="Montserrat"/>
                <a:sym typeface="Montserrat"/>
              </a:rPr>
              <a:t>:</a:t>
            </a:r>
            <a:r>
              <a:rPr lang="en" sz="1200">
                <a:solidFill>
                  <a:schemeClr val="dk1"/>
                </a:solidFill>
                <a:latin typeface="Montserrat"/>
                <a:ea typeface="Montserrat"/>
                <a:cs typeface="Montserrat"/>
                <a:sym typeface="Montserrat"/>
              </a:rPr>
              <a:t> Trend Component</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This is the long-term pattern in the data, the underlying direction in which the data is heading</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Narrow spikes in the trend component indicate periods of significant variation or peaks in the sales data</a:t>
            </a:r>
            <a:endParaRPr>
              <a:latin typeface="Montserrat"/>
              <a:ea typeface="Montserrat"/>
              <a:cs typeface="Montserrat"/>
              <a:sym typeface="Montserrat"/>
            </a:endParaRPr>
          </a:p>
        </p:txBody>
      </p:sp>
      <p:sp>
        <p:nvSpPr>
          <p:cNvPr id="627" name="Google Shape;627;p67"/>
          <p:cNvSpPr txBox="1"/>
          <p:nvPr/>
        </p:nvSpPr>
        <p:spPr>
          <a:xfrm>
            <a:off x="4224050" y="1133775"/>
            <a:ext cx="4843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u="sng">
                <a:solidFill>
                  <a:schemeClr val="dk1"/>
                </a:solidFill>
                <a:latin typeface="Montserrat"/>
                <a:ea typeface="Montserrat"/>
                <a:cs typeface="Montserrat"/>
                <a:sym typeface="Montserrat"/>
              </a:rPr>
              <a:t>Correlation Coefficient:</a:t>
            </a:r>
            <a:r>
              <a:rPr lang="en" sz="1200">
                <a:solidFill>
                  <a:schemeClr val="dk1"/>
                </a:solidFill>
                <a:latin typeface="Montserrat"/>
                <a:ea typeface="Montserrat"/>
                <a:cs typeface="Montserrat"/>
                <a:sym typeface="Montserrat"/>
              </a:rPr>
              <a:t>  -0.011527</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200">
                <a:solidFill>
                  <a:schemeClr val="dk1"/>
                </a:solidFill>
                <a:latin typeface="Montserrat"/>
                <a:ea typeface="Montserrat"/>
                <a:cs typeface="Montserrat"/>
                <a:sym typeface="Montserrat"/>
              </a:rPr>
              <a:t>As CPI increases - Sales tend to decrease, but very minimally </a:t>
            </a:r>
            <a:endParaRPr sz="1200">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3A679"/>
            </a:gs>
            <a:gs pos="100000">
              <a:srgbClr val="FFFFFF">
                <a:alpha val="0"/>
              </a:srgbClr>
            </a:gs>
          </a:gsLst>
          <a:path path="circle">
            <a:fillToRect b="50%" l="50%" r="50%" t="50%"/>
          </a:path>
          <a:tileRect/>
        </a:gradFill>
      </p:bgPr>
    </p:bg>
    <p:spTree>
      <p:nvGrpSpPr>
        <p:cNvPr id="631" name="Shape 631"/>
        <p:cNvGrpSpPr/>
        <p:nvPr/>
      </p:nvGrpSpPr>
      <p:grpSpPr>
        <a:xfrm>
          <a:off x="0" y="0"/>
          <a:ext cx="0" cy="0"/>
          <a:chOff x="0" y="0"/>
          <a:chExt cx="0" cy="0"/>
        </a:xfrm>
      </p:grpSpPr>
      <p:sp>
        <p:nvSpPr>
          <p:cNvPr id="632" name="Google Shape;632;p68"/>
          <p:cNvSpPr/>
          <p:nvPr/>
        </p:nvSpPr>
        <p:spPr>
          <a:xfrm>
            <a:off x="0" y="0"/>
            <a:ext cx="9144000" cy="8295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33" name="Google Shape;633;p68"/>
          <p:cNvSpPr txBox="1"/>
          <p:nvPr/>
        </p:nvSpPr>
        <p:spPr>
          <a:xfrm>
            <a:off x="328538" y="128400"/>
            <a:ext cx="8644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2"/>
                </a:solidFill>
                <a:latin typeface="Montserrat"/>
                <a:ea typeface="Montserrat"/>
                <a:cs typeface="Montserrat"/>
                <a:sym typeface="Montserrat"/>
              </a:rPr>
              <a:t>Average Alcohol Consumption</a:t>
            </a:r>
            <a:r>
              <a:rPr lang="en" sz="1600">
                <a:solidFill>
                  <a:schemeClr val="lt2"/>
                </a:solidFill>
                <a:latin typeface="Montserrat"/>
                <a:ea typeface="Montserrat"/>
                <a:cs typeface="Montserrat"/>
                <a:sym typeface="Montserrat"/>
              </a:rPr>
              <a:t> Per Capita </a:t>
            </a:r>
            <a:r>
              <a:rPr b="1" lang="en" sz="1600">
                <a:solidFill>
                  <a:schemeClr val="lt2"/>
                </a:solidFill>
                <a:latin typeface="Montserrat"/>
                <a:ea typeface="Montserrat"/>
                <a:cs typeface="Montserrat"/>
                <a:sym typeface="Montserrat"/>
              </a:rPr>
              <a:t>does</a:t>
            </a:r>
            <a:r>
              <a:rPr lang="en" sz="1600">
                <a:solidFill>
                  <a:schemeClr val="lt2"/>
                </a:solidFill>
                <a:latin typeface="Montserrat"/>
                <a:ea typeface="Montserrat"/>
                <a:cs typeface="Montserrat"/>
                <a:sym typeface="Montserrat"/>
              </a:rPr>
              <a:t> </a:t>
            </a:r>
            <a:r>
              <a:rPr b="1" lang="en" sz="1600">
                <a:solidFill>
                  <a:schemeClr val="lt2"/>
                </a:solidFill>
                <a:latin typeface="Montserrat"/>
                <a:ea typeface="Montserrat"/>
                <a:cs typeface="Montserrat"/>
                <a:sym typeface="Montserrat"/>
              </a:rPr>
              <a:t>not</a:t>
            </a:r>
            <a:r>
              <a:rPr lang="en" sz="1600">
                <a:solidFill>
                  <a:schemeClr val="lt2"/>
                </a:solidFill>
                <a:latin typeface="Montserrat"/>
                <a:ea typeface="Montserrat"/>
                <a:cs typeface="Montserrat"/>
                <a:sym typeface="Montserrat"/>
              </a:rPr>
              <a:t> seem to </a:t>
            </a:r>
            <a:r>
              <a:rPr b="1" lang="en" sz="1600">
                <a:solidFill>
                  <a:schemeClr val="lt2"/>
                </a:solidFill>
                <a:latin typeface="Montserrat"/>
                <a:ea typeface="Montserrat"/>
                <a:cs typeface="Montserrat"/>
                <a:sym typeface="Montserrat"/>
              </a:rPr>
              <a:t>correlate</a:t>
            </a:r>
            <a:r>
              <a:rPr lang="en" sz="1600">
                <a:solidFill>
                  <a:schemeClr val="lt2"/>
                </a:solidFill>
                <a:latin typeface="Montserrat"/>
                <a:ea typeface="Montserrat"/>
                <a:cs typeface="Montserrat"/>
                <a:sym typeface="Montserrat"/>
              </a:rPr>
              <a:t> with the total number of stores in a state. </a:t>
            </a:r>
            <a:r>
              <a:rPr lang="en" sz="1200">
                <a:solidFill>
                  <a:schemeClr val="lt2"/>
                </a:solidFill>
                <a:latin typeface="Montserrat"/>
                <a:ea typeface="Montserrat"/>
                <a:cs typeface="Montserrat"/>
                <a:sym typeface="Montserrat"/>
              </a:rPr>
              <a:t>(</a:t>
            </a:r>
            <a:r>
              <a:rPr i="1" lang="en" sz="1200">
                <a:solidFill>
                  <a:schemeClr val="lt2"/>
                </a:solidFill>
                <a:latin typeface="Montserrat"/>
                <a:ea typeface="Montserrat"/>
                <a:cs typeface="Montserrat"/>
                <a:sym typeface="Montserrat"/>
              </a:rPr>
              <a:t>many other factors could have more of an impact)</a:t>
            </a:r>
            <a:endParaRPr i="1" sz="1200">
              <a:solidFill>
                <a:schemeClr val="lt2"/>
              </a:solidFill>
              <a:latin typeface="Montserrat"/>
              <a:ea typeface="Montserrat"/>
              <a:cs typeface="Montserrat"/>
              <a:sym typeface="Montserrat"/>
            </a:endParaRPr>
          </a:p>
        </p:txBody>
      </p:sp>
      <p:pic>
        <p:nvPicPr>
          <p:cNvPr id="634" name="Google Shape;634;p68"/>
          <p:cNvPicPr preferRelativeResize="0"/>
          <p:nvPr/>
        </p:nvPicPr>
        <p:blipFill>
          <a:blip r:embed="rId3">
            <a:alphaModFix/>
          </a:blip>
          <a:stretch>
            <a:fillRect/>
          </a:stretch>
        </p:blipFill>
        <p:spPr>
          <a:xfrm>
            <a:off x="808463" y="920300"/>
            <a:ext cx="7527067" cy="4161600"/>
          </a:xfrm>
          <a:prstGeom prst="rect">
            <a:avLst/>
          </a:prstGeom>
          <a:noFill/>
          <a:ln cap="flat" cmpd="sng" w="19050">
            <a:solidFill>
              <a:schemeClr val="accent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3A679"/>
            </a:gs>
            <a:gs pos="100000">
              <a:srgbClr val="FFFFFF">
                <a:alpha val="0"/>
              </a:srgbClr>
            </a:gs>
          </a:gsLst>
          <a:path path="circle">
            <a:fillToRect b="50%" l="50%" r="50%" t="50%"/>
          </a:path>
          <a:tileRect/>
        </a:gradFill>
      </p:bgPr>
    </p:bg>
    <p:spTree>
      <p:nvGrpSpPr>
        <p:cNvPr id="638" name="Shape 638"/>
        <p:cNvGrpSpPr/>
        <p:nvPr/>
      </p:nvGrpSpPr>
      <p:grpSpPr>
        <a:xfrm>
          <a:off x="0" y="0"/>
          <a:ext cx="0" cy="0"/>
          <a:chOff x="0" y="0"/>
          <a:chExt cx="0" cy="0"/>
        </a:xfrm>
      </p:grpSpPr>
      <p:sp>
        <p:nvSpPr>
          <p:cNvPr id="639" name="Google Shape;639;p69"/>
          <p:cNvSpPr/>
          <p:nvPr/>
        </p:nvSpPr>
        <p:spPr>
          <a:xfrm>
            <a:off x="0" y="0"/>
            <a:ext cx="9144000" cy="5280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40" name="Google Shape;640;p69"/>
          <p:cNvSpPr txBox="1"/>
          <p:nvPr/>
        </p:nvSpPr>
        <p:spPr>
          <a:xfrm>
            <a:off x="328550" y="0"/>
            <a:ext cx="8644500" cy="47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2"/>
                </a:solidFill>
                <a:latin typeface="Montserrat"/>
                <a:ea typeface="Montserrat"/>
                <a:cs typeface="Montserrat"/>
                <a:sym typeface="Montserrat"/>
              </a:rPr>
              <a:t>Price Sensitive and Insensitive Products</a:t>
            </a:r>
            <a:endParaRPr b="1" sz="1500">
              <a:solidFill>
                <a:schemeClr val="lt2"/>
              </a:solidFill>
              <a:latin typeface="Montserrat"/>
              <a:ea typeface="Montserrat"/>
              <a:cs typeface="Montserrat"/>
              <a:sym typeface="Montserrat"/>
            </a:endParaRPr>
          </a:p>
        </p:txBody>
      </p:sp>
      <p:pic>
        <p:nvPicPr>
          <p:cNvPr id="641" name="Google Shape;641;p69"/>
          <p:cNvPicPr preferRelativeResize="0"/>
          <p:nvPr/>
        </p:nvPicPr>
        <p:blipFill>
          <a:blip r:embed="rId3">
            <a:alphaModFix/>
          </a:blip>
          <a:stretch>
            <a:fillRect/>
          </a:stretch>
        </p:blipFill>
        <p:spPr>
          <a:xfrm>
            <a:off x="97775" y="607575"/>
            <a:ext cx="5668564" cy="2261975"/>
          </a:xfrm>
          <a:prstGeom prst="rect">
            <a:avLst/>
          </a:prstGeom>
          <a:noFill/>
          <a:ln cap="flat" cmpd="sng" w="9525">
            <a:solidFill>
              <a:schemeClr val="accent2"/>
            </a:solidFill>
            <a:prstDash val="solid"/>
            <a:round/>
            <a:headEnd len="sm" w="sm" type="none"/>
            <a:tailEnd len="sm" w="sm" type="none"/>
          </a:ln>
        </p:spPr>
      </p:pic>
      <p:sp>
        <p:nvSpPr>
          <p:cNvPr id="642" name="Google Shape;642;p69"/>
          <p:cNvSpPr txBox="1"/>
          <p:nvPr/>
        </p:nvSpPr>
        <p:spPr>
          <a:xfrm>
            <a:off x="6199550" y="710050"/>
            <a:ext cx="2773500" cy="19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Montserrat"/>
                <a:ea typeface="Montserrat"/>
                <a:cs typeface="Montserrat"/>
                <a:sym typeface="Montserrat"/>
              </a:rPr>
              <a:t>Price Sensitive products throughout the year:</a:t>
            </a:r>
            <a:endParaRPr b="1">
              <a:solidFill>
                <a:schemeClr val="dk2"/>
              </a:solidFill>
              <a:latin typeface="Montserrat"/>
              <a:ea typeface="Montserrat"/>
              <a:cs typeface="Montserrat"/>
              <a:sym typeface="Montserrat"/>
            </a:endParaRPr>
          </a:p>
          <a:p>
            <a:pPr indent="457200" lvl="0" marL="457200" rtl="0" algn="l">
              <a:lnSpc>
                <a:spcPct val="115000"/>
              </a:lnSpc>
              <a:spcBef>
                <a:spcPts val="1200"/>
              </a:spcBef>
              <a:spcAft>
                <a:spcPts val="1200"/>
              </a:spcAft>
              <a:buNone/>
            </a:pPr>
            <a:r>
              <a:rPr lang="en" sz="1200" u="sng">
                <a:solidFill>
                  <a:schemeClr val="dk1"/>
                </a:solidFill>
                <a:latin typeface="Montserrat"/>
                <a:ea typeface="Montserrat"/>
                <a:cs typeface="Montserrat"/>
                <a:sym typeface="Montserrat"/>
              </a:rPr>
              <a:t>Item Keys</a:t>
            </a:r>
            <a:endParaRPr sz="1200" u="sng">
              <a:solidFill>
                <a:schemeClr val="dk2"/>
              </a:solidFill>
              <a:latin typeface="Montserrat"/>
              <a:ea typeface="Montserrat"/>
              <a:cs typeface="Montserrat"/>
              <a:sym typeface="Montserrat"/>
            </a:endParaRPr>
          </a:p>
        </p:txBody>
      </p:sp>
      <p:sp>
        <p:nvSpPr>
          <p:cNvPr id="643" name="Google Shape;643;p69"/>
          <p:cNvSpPr txBox="1"/>
          <p:nvPr/>
        </p:nvSpPr>
        <p:spPr>
          <a:xfrm>
            <a:off x="6581200" y="1986550"/>
            <a:ext cx="657900" cy="34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sz="1200">
                <a:solidFill>
                  <a:schemeClr val="dk1"/>
                </a:solidFill>
                <a:latin typeface="Montserrat"/>
                <a:ea typeface="Montserrat"/>
                <a:cs typeface="Montserrat"/>
                <a:sym typeface="Montserrat"/>
              </a:rPr>
              <a:t>15859</a:t>
            </a:r>
            <a:endParaRPr sz="1200">
              <a:solidFill>
                <a:schemeClr val="dk2"/>
              </a:solidFill>
              <a:latin typeface="Montserrat"/>
              <a:ea typeface="Montserrat"/>
              <a:cs typeface="Montserrat"/>
              <a:sym typeface="Montserrat"/>
            </a:endParaRPr>
          </a:p>
        </p:txBody>
      </p:sp>
      <p:sp>
        <p:nvSpPr>
          <p:cNvPr id="644" name="Google Shape;644;p69"/>
          <p:cNvSpPr txBox="1"/>
          <p:nvPr/>
        </p:nvSpPr>
        <p:spPr>
          <a:xfrm>
            <a:off x="7879000" y="1640650"/>
            <a:ext cx="733500" cy="34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sz="1200">
                <a:solidFill>
                  <a:schemeClr val="dk1"/>
                </a:solidFill>
                <a:latin typeface="Montserrat"/>
                <a:ea typeface="Montserrat"/>
                <a:cs typeface="Montserrat"/>
                <a:sym typeface="Montserrat"/>
              </a:rPr>
              <a:t>184872</a:t>
            </a:r>
            <a:endParaRPr sz="1200">
              <a:solidFill>
                <a:schemeClr val="dk2"/>
              </a:solidFill>
              <a:latin typeface="Montserrat"/>
              <a:ea typeface="Montserrat"/>
              <a:cs typeface="Montserrat"/>
              <a:sym typeface="Montserrat"/>
            </a:endParaRPr>
          </a:p>
        </p:txBody>
      </p:sp>
      <p:sp>
        <p:nvSpPr>
          <p:cNvPr id="645" name="Google Shape;645;p69"/>
          <p:cNvSpPr txBox="1"/>
          <p:nvPr/>
        </p:nvSpPr>
        <p:spPr>
          <a:xfrm>
            <a:off x="6581200" y="1640650"/>
            <a:ext cx="657900" cy="34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sz="1200">
                <a:solidFill>
                  <a:schemeClr val="dk1"/>
                </a:solidFill>
                <a:latin typeface="Montserrat"/>
                <a:ea typeface="Montserrat"/>
                <a:cs typeface="Montserrat"/>
                <a:sym typeface="Montserrat"/>
              </a:rPr>
              <a:t>95532</a:t>
            </a:r>
            <a:endParaRPr sz="1200">
              <a:solidFill>
                <a:schemeClr val="dk2"/>
              </a:solidFill>
              <a:latin typeface="Montserrat"/>
              <a:ea typeface="Montserrat"/>
              <a:cs typeface="Montserrat"/>
              <a:sym typeface="Montserrat"/>
            </a:endParaRPr>
          </a:p>
        </p:txBody>
      </p:sp>
      <p:sp>
        <p:nvSpPr>
          <p:cNvPr id="646" name="Google Shape;646;p69"/>
          <p:cNvSpPr txBox="1"/>
          <p:nvPr/>
        </p:nvSpPr>
        <p:spPr>
          <a:xfrm>
            <a:off x="7257350" y="1640650"/>
            <a:ext cx="657900" cy="34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sz="1200">
                <a:solidFill>
                  <a:schemeClr val="dk1"/>
                </a:solidFill>
                <a:latin typeface="Montserrat"/>
                <a:ea typeface="Montserrat"/>
                <a:cs typeface="Montserrat"/>
                <a:sym typeface="Montserrat"/>
              </a:rPr>
              <a:t>83885</a:t>
            </a:r>
            <a:endParaRPr sz="1200">
              <a:solidFill>
                <a:schemeClr val="dk2"/>
              </a:solidFill>
              <a:latin typeface="Montserrat"/>
              <a:ea typeface="Montserrat"/>
              <a:cs typeface="Montserrat"/>
              <a:sym typeface="Montserrat"/>
            </a:endParaRPr>
          </a:p>
        </p:txBody>
      </p:sp>
      <p:sp>
        <p:nvSpPr>
          <p:cNvPr id="647" name="Google Shape;647;p69"/>
          <p:cNvSpPr txBox="1"/>
          <p:nvPr/>
        </p:nvSpPr>
        <p:spPr>
          <a:xfrm>
            <a:off x="7257350" y="1986550"/>
            <a:ext cx="657900" cy="34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sz="1200">
                <a:solidFill>
                  <a:schemeClr val="dk1"/>
                </a:solidFill>
                <a:latin typeface="Montserrat"/>
                <a:ea typeface="Montserrat"/>
                <a:cs typeface="Montserrat"/>
                <a:sym typeface="Montserrat"/>
              </a:rPr>
              <a:t>78521</a:t>
            </a:r>
            <a:endParaRPr sz="1200">
              <a:solidFill>
                <a:schemeClr val="dk1"/>
              </a:solidFill>
              <a:latin typeface="Montserrat"/>
              <a:ea typeface="Montserrat"/>
              <a:cs typeface="Montserrat"/>
              <a:sym typeface="Montserrat"/>
            </a:endParaRPr>
          </a:p>
        </p:txBody>
      </p:sp>
      <p:sp>
        <p:nvSpPr>
          <p:cNvPr id="648" name="Google Shape;648;p69"/>
          <p:cNvSpPr txBox="1"/>
          <p:nvPr/>
        </p:nvSpPr>
        <p:spPr>
          <a:xfrm>
            <a:off x="7879000" y="1986550"/>
            <a:ext cx="733500" cy="34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sz="1200">
                <a:solidFill>
                  <a:schemeClr val="dk1"/>
                </a:solidFill>
                <a:latin typeface="Montserrat"/>
                <a:ea typeface="Montserrat"/>
                <a:cs typeface="Montserrat"/>
                <a:sym typeface="Montserrat"/>
              </a:rPr>
              <a:t>43800</a:t>
            </a:r>
            <a:endParaRPr sz="1200">
              <a:solidFill>
                <a:schemeClr val="dk2"/>
              </a:solidFill>
              <a:latin typeface="Montserrat"/>
              <a:ea typeface="Montserrat"/>
              <a:cs typeface="Montserrat"/>
              <a:sym typeface="Montserrat"/>
            </a:endParaRPr>
          </a:p>
        </p:txBody>
      </p:sp>
      <p:sp>
        <p:nvSpPr>
          <p:cNvPr id="649" name="Google Shape;649;p69"/>
          <p:cNvSpPr txBox="1"/>
          <p:nvPr/>
        </p:nvSpPr>
        <p:spPr>
          <a:xfrm>
            <a:off x="7196150" y="2322188"/>
            <a:ext cx="780300" cy="34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sz="1200">
                <a:solidFill>
                  <a:schemeClr val="dk1"/>
                </a:solidFill>
                <a:latin typeface="Montserrat"/>
                <a:ea typeface="Montserrat"/>
                <a:cs typeface="Montserrat"/>
                <a:sym typeface="Montserrat"/>
              </a:rPr>
              <a:t>43775*</a:t>
            </a:r>
            <a:endParaRPr sz="1200">
              <a:solidFill>
                <a:schemeClr val="dk2"/>
              </a:solidFill>
              <a:latin typeface="Montserrat"/>
              <a:ea typeface="Montserrat"/>
              <a:cs typeface="Montserrat"/>
              <a:sym typeface="Montserrat"/>
            </a:endParaRPr>
          </a:p>
        </p:txBody>
      </p:sp>
      <p:sp>
        <p:nvSpPr>
          <p:cNvPr id="650" name="Google Shape;650;p69"/>
          <p:cNvSpPr txBox="1"/>
          <p:nvPr/>
        </p:nvSpPr>
        <p:spPr>
          <a:xfrm>
            <a:off x="328550" y="3067063"/>
            <a:ext cx="2773500" cy="19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Montserrat"/>
                <a:ea typeface="Montserrat"/>
                <a:cs typeface="Montserrat"/>
                <a:sym typeface="Montserrat"/>
              </a:rPr>
              <a:t>Price Insensitive products throughout the year:</a:t>
            </a:r>
            <a:endParaRPr b="1">
              <a:solidFill>
                <a:schemeClr val="dk2"/>
              </a:solidFill>
              <a:latin typeface="Montserrat"/>
              <a:ea typeface="Montserrat"/>
              <a:cs typeface="Montserrat"/>
              <a:sym typeface="Montserrat"/>
            </a:endParaRPr>
          </a:p>
          <a:p>
            <a:pPr indent="457200" lvl="0" marL="457200" rtl="0" algn="l">
              <a:lnSpc>
                <a:spcPct val="115000"/>
              </a:lnSpc>
              <a:spcBef>
                <a:spcPts val="1200"/>
              </a:spcBef>
              <a:spcAft>
                <a:spcPts val="1200"/>
              </a:spcAft>
              <a:buNone/>
            </a:pPr>
            <a:r>
              <a:rPr lang="en" sz="1200" u="sng">
                <a:solidFill>
                  <a:schemeClr val="dk1"/>
                </a:solidFill>
                <a:latin typeface="Montserrat"/>
                <a:ea typeface="Montserrat"/>
                <a:cs typeface="Montserrat"/>
                <a:sym typeface="Montserrat"/>
              </a:rPr>
              <a:t>Item Keys</a:t>
            </a:r>
            <a:endParaRPr sz="1200" u="sng">
              <a:solidFill>
                <a:schemeClr val="dk2"/>
              </a:solidFill>
              <a:latin typeface="Montserrat"/>
              <a:ea typeface="Montserrat"/>
              <a:cs typeface="Montserrat"/>
              <a:sym typeface="Montserrat"/>
            </a:endParaRPr>
          </a:p>
        </p:txBody>
      </p:sp>
      <p:sp>
        <p:nvSpPr>
          <p:cNvPr id="651" name="Google Shape;651;p69"/>
          <p:cNvSpPr txBox="1"/>
          <p:nvPr/>
        </p:nvSpPr>
        <p:spPr>
          <a:xfrm>
            <a:off x="862250" y="4343575"/>
            <a:ext cx="733500" cy="34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sz="1200">
                <a:solidFill>
                  <a:schemeClr val="dk1"/>
                </a:solidFill>
                <a:latin typeface="Montserrat"/>
                <a:ea typeface="Montserrat"/>
                <a:cs typeface="Montserrat"/>
                <a:sym typeface="Montserrat"/>
              </a:rPr>
              <a:t>159869</a:t>
            </a:r>
            <a:endParaRPr sz="1200">
              <a:solidFill>
                <a:schemeClr val="dk2"/>
              </a:solidFill>
              <a:latin typeface="Montserrat"/>
              <a:ea typeface="Montserrat"/>
              <a:cs typeface="Montserrat"/>
              <a:sym typeface="Montserrat"/>
            </a:endParaRPr>
          </a:p>
        </p:txBody>
      </p:sp>
      <p:sp>
        <p:nvSpPr>
          <p:cNvPr id="652" name="Google Shape;652;p69"/>
          <p:cNvSpPr txBox="1"/>
          <p:nvPr/>
        </p:nvSpPr>
        <p:spPr>
          <a:xfrm>
            <a:off x="2008000" y="3997663"/>
            <a:ext cx="733500" cy="34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sz="1200">
                <a:solidFill>
                  <a:schemeClr val="dk1"/>
                </a:solidFill>
                <a:latin typeface="Montserrat"/>
                <a:ea typeface="Montserrat"/>
                <a:cs typeface="Montserrat"/>
                <a:sym typeface="Montserrat"/>
              </a:rPr>
              <a:t>96478</a:t>
            </a:r>
            <a:endParaRPr sz="1200">
              <a:solidFill>
                <a:schemeClr val="dk2"/>
              </a:solidFill>
              <a:latin typeface="Montserrat"/>
              <a:ea typeface="Montserrat"/>
              <a:cs typeface="Montserrat"/>
              <a:sym typeface="Montserrat"/>
            </a:endParaRPr>
          </a:p>
        </p:txBody>
      </p:sp>
      <p:sp>
        <p:nvSpPr>
          <p:cNvPr id="653" name="Google Shape;653;p69"/>
          <p:cNvSpPr txBox="1"/>
          <p:nvPr/>
        </p:nvSpPr>
        <p:spPr>
          <a:xfrm>
            <a:off x="710200" y="3997663"/>
            <a:ext cx="657900" cy="34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sz="1200">
                <a:solidFill>
                  <a:schemeClr val="dk1"/>
                </a:solidFill>
                <a:latin typeface="Montserrat"/>
                <a:ea typeface="Montserrat"/>
                <a:cs typeface="Montserrat"/>
                <a:sym typeface="Montserrat"/>
              </a:rPr>
              <a:t>802</a:t>
            </a:r>
            <a:endParaRPr sz="1200">
              <a:solidFill>
                <a:schemeClr val="dk2"/>
              </a:solidFill>
              <a:latin typeface="Montserrat"/>
              <a:ea typeface="Montserrat"/>
              <a:cs typeface="Montserrat"/>
              <a:sym typeface="Montserrat"/>
            </a:endParaRPr>
          </a:p>
        </p:txBody>
      </p:sp>
      <p:sp>
        <p:nvSpPr>
          <p:cNvPr id="654" name="Google Shape;654;p69"/>
          <p:cNvSpPr txBox="1"/>
          <p:nvPr/>
        </p:nvSpPr>
        <p:spPr>
          <a:xfrm>
            <a:off x="1386350" y="3997663"/>
            <a:ext cx="657900" cy="34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sz="1200">
                <a:solidFill>
                  <a:schemeClr val="dk1"/>
                </a:solidFill>
                <a:latin typeface="Montserrat"/>
                <a:ea typeface="Montserrat"/>
                <a:cs typeface="Montserrat"/>
                <a:sym typeface="Montserrat"/>
              </a:rPr>
              <a:t>33485</a:t>
            </a:r>
            <a:endParaRPr sz="1200">
              <a:solidFill>
                <a:schemeClr val="dk2"/>
              </a:solidFill>
              <a:latin typeface="Montserrat"/>
              <a:ea typeface="Montserrat"/>
              <a:cs typeface="Montserrat"/>
              <a:sym typeface="Montserrat"/>
            </a:endParaRPr>
          </a:p>
        </p:txBody>
      </p:sp>
      <p:sp>
        <p:nvSpPr>
          <p:cNvPr id="655" name="Google Shape;655;p69"/>
          <p:cNvSpPr txBox="1"/>
          <p:nvPr/>
        </p:nvSpPr>
        <p:spPr>
          <a:xfrm>
            <a:off x="1842425" y="4343575"/>
            <a:ext cx="780300" cy="34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 sz="1200">
                <a:solidFill>
                  <a:schemeClr val="dk1"/>
                </a:solidFill>
                <a:latin typeface="Montserrat"/>
                <a:ea typeface="Montserrat"/>
                <a:cs typeface="Montserrat"/>
                <a:sym typeface="Montserrat"/>
              </a:rPr>
              <a:t>43775*</a:t>
            </a:r>
            <a:endParaRPr sz="1200">
              <a:solidFill>
                <a:schemeClr val="dk2"/>
              </a:solidFill>
              <a:latin typeface="Montserrat"/>
              <a:ea typeface="Montserrat"/>
              <a:cs typeface="Montserrat"/>
              <a:sym typeface="Montserrat"/>
            </a:endParaRPr>
          </a:p>
        </p:txBody>
      </p:sp>
      <p:pic>
        <p:nvPicPr>
          <p:cNvPr id="656" name="Google Shape;656;p69"/>
          <p:cNvPicPr preferRelativeResize="0"/>
          <p:nvPr/>
        </p:nvPicPr>
        <p:blipFill>
          <a:blip r:embed="rId4">
            <a:alphaModFix/>
          </a:blip>
          <a:stretch>
            <a:fillRect/>
          </a:stretch>
        </p:blipFill>
        <p:spPr>
          <a:xfrm>
            <a:off x="3720210" y="3003725"/>
            <a:ext cx="5352915" cy="2094975"/>
          </a:xfrm>
          <a:prstGeom prst="rect">
            <a:avLst/>
          </a:prstGeom>
          <a:noFill/>
          <a:ln cap="flat" cmpd="sng" w="9525">
            <a:solidFill>
              <a:schemeClr val="accent2"/>
            </a:solidFill>
            <a:prstDash val="solid"/>
            <a:round/>
            <a:headEnd len="sm" w="sm" type="none"/>
            <a:tailEnd len="sm" w="sm" type="none"/>
          </a:ln>
        </p:spPr>
      </p:pic>
      <p:sp>
        <p:nvSpPr>
          <p:cNvPr id="657" name="Google Shape;657;p69"/>
          <p:cNvSpPr/>
          <p:nvPr/>
        </p:nvSpPr>
        <p:spPr>
          <a:xfrm>
            <a:off x="5890271" y="1618853"/>
            <a:ext cx="547400" cy="216087"/>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chemeClr val="accent2"/>
          </a:solidFill>
          <a:ln cap="flat" cmpd="sng" w="9525">
            <a:solidFill>
              <a:srgbClr val="D3A6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9"/>
          <p:cNvSpPr/>
          <p:nvPr/>
        </p:nvSpPr>
        <p:spPr>
          <a:xfrm rot="10800000">
            <a:off x="3047421" y="3781578"/>
            <a:ext cx="547400" cy="216087"/>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chemeClr val="accent2"/>
          </a:solidFill>
          <a:ln cap="flat" cmpd="sng" w="9525">
            <a:solidFill>
              <a:srgbClr val="D3A6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3A679"/>
            </a:gs>
            <a:gs pos="100000">
              <a:srgbClr val="FFFFFF">
                <a:alpha val="0"/>
              </a:srgbClr>
            </a:gs>
          </a:gsLst>
          <a:path path="circle">
            <a:fillToRect b="50%" l="50%" r="50%" t="50%"/>
          </a:path>
          <a:tileRect/>
        </a:gradFill>
      </p:bgPr>
    </p:bg>
    <p:spTree>
      <p:nvGrpSpPr>
        <p:cNvPr id="662" name="Shape 662"/>
        <p:cNvGrpSpPr/>
        <p:nvPr/>
      </p:nvGrpSpPr>
      <p:grpSpPr>
        <a:xfrm>
          <a:off x="0" y="0"/>
          <a:ext cx="0" cy="0"/>
          <a:chOff x="0" y="0"/>
          <a:chExt cx="0" cy="0"/>
        </a:xfrm>
      </p:grpSpPr>
      <p:sp>
        <p:nvSpPr>
          <p:cNvPr id="663" name="Google Shape;663;p70"/>
          <p:cNvSpPr/>
          <p:nvPr/>
        </p:nvSpPr>
        <p:spPr>
          <a:xfrm>
            <a:off x="0" y="0"/>
            <a:ext cx="9144000" cy="5280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64" name="Google Shape;664;p70"/>
          <p:cNvSpPr txBox="1"/>
          <p:nvPr/>
        </p:nvSpPr>
        <p:spPr>
          <a:xfrm>
            <a:off x="328550" y="0"/>
            <a:ext cx="8644500" cy="47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2"/>
                </a:solidFill>
                <a:latin typeface="Montserrat"/>
                <a:ea typeface="Montserrat"/>
                <a:cs typeface="Montserrat"/>
                <a:sym typeface="Montserrat"/>
              </a:rPr>
              <a:t>Price vs Sales Quantity </a:t>
            </a:r>
            <a:r>
              <a:rPr b="1" lang="en" sz="1500">
                <a:solidFill>
                  <a:schemeClr val="lt2"/>
                </a:solidFill>
                <a:latin typeface="Montserrat"/>
                <a:ea typeface="Montserrat"/>
                <a:cs typeface="Montserrat"/>
                <a:sym typeface="Montserrat"/>
              </a:rPr>
              <a:t>Anomalies</a:t>
            </a:r>
            <a:r>
              <a:rPr b="1" lang="en" sz="1500">
                <a:solidFill>
                  <a:schemeClr val="lt2"/>
                </a:solidFill>
                <a:latin typeface="Montserrat"/>
                <a:ea typeface="Montserrat"/>
                <a:cs typeface="Montserrat"/>
                <a:sym typeface="Montserrat"/>
              </a:rPr>
              <a:t> </a:t>
            </a:r>
            <a:endParaRPr b="1" sz="1500">
              <a:solidFill>
                <a:schemeClr val="lt2"/>
              </a:solidFill>
              <a:latin typeface="Montserrat"/>
              <a:ea typeface="Montserrat"/>
              <a:cs typeface="Montserrat"/>
              <a:sym typeface="Montserrat"/>
            </a:endParaRPr>
          </a:p>
        </p:txBody>
      </p:sp>
      <p:pic>
        <p:nvPicPr>
          <p:cNvPr id="665" name="Google Shape;665;p70"/>
          <p:cNvPicPr preferRelativeResize="0"/>
          <p:nvPr/>
        </p:nvPicPr>
        <p:blipFill>
          <a:blip r:embed="rId3">
            <a:alphaModFix/>
          </a:blip>
          <a:stretch>
            <a:fillRect/>
          </a:stretch>
        </p:blipFill>
        <p:spPr>
          <a:xfrm>
            <a:off x="1827162" y="592587"/>
            <a:ext cx="5647289" cy="2217275"/>
          </a:xfrm>
          <a:prstGeom prst="rect">
            <a:avLst/>
          </a:prstGeom>
          <a:noFill/>
          <a:ln cap="flat" cmpd="sng" w="9525">
            <a:solidFill>
              <a:schemeClr val="accent2"/>
            </a:solidFill>
            <a:prstDash val="solid"/>
            <a:round/>
            <a:headEnd len="sm" w="sm" type="none"/>
            <a:tailEnd len="sm" w="sm" type="none"/>
          </a:ln>
        </p:spPr>
      </p:pic>
      <p:pic>
        <p:nvPicPr>
          <p:cNvPr id="666" name="Google Shape;666;p70"/>
          <p:cNvPicPr preferRelativeResize="0"/>
          <p:nvPr/>
        </p:nvPicPr>
        <p:blipFill>
          <a:blip r:embed="rId4">
            <a:alphaModFix/>
          </a:blip>
          <a:stretch>
            <a:fillRect/>
          </a:stretch>
        </p:blipFill>
        <p:spPr>
          <a:xfrm>
            <a:off x="1803925" y="2874450"/>
            <a:ext cx="5693750" cy="2217275"/>
          </a:xfrm>
          <a:prstGeom prst="rect">
            <a:avLst/>
          </a:prstGeom>
          <a:noFill/>
          <a:ln cap="flat" cmpd="sng" w="9525">
            <a:solidFill>
              <a:schemeClr val="accent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3A679"/>
            </a:gs>
            <a:gs pos="100000">
              <a:srgbClr val="FFFFFF">
                <a:alpha val="0"/>
              </a:srgbClr>
            </a:gs>
          </a:gsLst>
          <a:path path="circle">
            <a:fillToRect b="50%" l="50%" r="50%" t="50%"/>
          </a:path>
          <a:tileRect/>
        </a:gradFill>
      </p:bgPr>
    </p:bg>
    <p:spTree>
      <p:nvGrpSpPr>
        <p:cNvPr id="670" name="Shape 670"/>
        <p:cNvGrpSpPr/>
        <p:nvPr/>
      </p:nvGrpSpPr>
      <p:grpSpPr>
        <a:xfrm>
          <a:off x="0" y="0"/>
          <a:ext cx="0" cy="0"/>
          <a:chOff x="0" y="0"/>
          <a:chExt cx="0" cy="0"/>
        </a:xfrm>
      </p:grpSpPr>
      <p:sp>
        <p:nvSpPr>
          <p:cNvPr id="671" name="Google Shape;671;p71"/>
          <p:cNvSpPr/>
          <p:nvPr/>
        </p:nvSpPr>
        <p:spPr>
          <a:xfrm>
            <a:off x="0" y="0"/>
            <a:ext cx="9144000" cy="8295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72" name="Google Shape;672;p71"/>
          <p:cNvSpPr txBox="1"/>
          <p:nvPr/>
        </p:nvSpPr>
        <p:spPr>
          <a:xfrm>
            <a:off x="328538" y="128400"/>
            <a:ext cx="86445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Montserrat"/>
                <a:ea typeface="Montserrat"/>
                <a:cs typeface="Montserrat"/>
                <a:sym typeface="Montserrat"/>
              </a:rPr>
              <a:t>The </a:t>
            </a:r>
            <a:r>
              <a:rPr b="1" lang="en" sz="1600">
                <a:solidFill>
                  <a:schemeClr val="lt2"/>
                </a:solidFill>
                <a:latin typeface="Montserrat"/>
                <a:ea typeface="Montserrat"/>
                <a:cs typeface="Montserrat"/>
                <a:sym typeface="Montserrat"/>
              </a:rPr>
              <a:t>Top 5 Generating Cab Savs</a:t>
            </a:r>
            <a:r>
              <a:rPr lang="en" sz="1600">
                <a:solidFill>
                  <a:schemeClr val="lt2"/>
                </a:solidFill>
                <a:latin typeface="Montserrat"/>
                <a:ea typeface="Montserrat"/>
                <a:cs typeface="Montserrat"/>
                <a:sym typeface="Montserrat"/>
              </a:rPr>
              <a:t> all have </a:t>
            </a:r>
            <a:r>
              <a:rPr b="1" lang="en" sz="1600">
                <a:solidFill>
                  <a:schemeClr val="lt2"/>
                </a:solidFill>
                <a:latin typeface="Montserrat"/>
                <a:ea typeface="Montserrat"/>
                <a:cs typeface="Montserrat"/>
                <a:sym typeface="Montserrat"/>
              </a:rPr>
              <a:t>Negative Own Price Elasticities</a:t>
            </a:r>
            <a:endParaRPr sz="1600">
              <a:solidFill>
                <a:schemeClr val="lt2"/>
              </a:solidFill>
              <a:latin typeface="Montserrat"/>
              <a:ea typeface="Montserrat"/>
              <a:cs typeface="Montserrat"/>
              <a:sym typeface="Montserrat"/>
            </a:endParaRPr>
          </a:p>
        </p:txBody>
      </p:sp>
      <p:pic>
        <p:nvPicPr>
          <p:cNvPr id="673" name="Google Shape;673;p71"/>
          <p:cNvPicPr preferRelativeResize="0"/>
          <p:nvPr/>
        </p:nvPicPr>
        <p:blipFill>
          <a:blip r:embed="rId3">
            <a:alphaModFix/>
          </a:blip>
          <a:stretch>
            <a:fillRect/>
          </a:stretch>
        </p:blipFill>
        <p:spPr>
          <a:xfrm>
            <a:off x="3749475" y="940450"/>
            <a:ext cx="5223585" cy="4112000"/>
          </a:xfrm>
          <a:prstGeom prst="rect">
            <a:avLst/>
          </a:prstGeom>
          <a:noFill/>
          <a:ln cap="flat" cmpd="sng" w="9525">
            <a:solidFill>
              <a:schemeClr val="accent1"/>
            </a:solidFill>
            <a:prstDash val="solid"/>
            <a:round/>
            <a:headEnd len="sm" w="sm" type="none"/>
            <a:tailEnd len="sm" w="sm" type="none"/>
          </a:ln>
        </p:spPr>
      </p:pic>
      <p:graphicFrame>
        <p:nvGraphicFramePr>
          <p:cNvPr id="674" name="Google Shape;674;p71"/>
          <p:cNvGraphicFramePr/>
          <p:nvPr/>
        </p:nvGraphicFramePr>
        <p:xfrm>
          <a:off x="328550" y="1256675"/>
          <a:ext cx="3000000" cy="3000000"/>
        </p:xfrm>
        <a:graphic>
          <a:graphicData uri="http://schemas.openxmlformats.org/drawingml/2006/table">
            <a:tbl>
              <a:tblPr>
                <a:noFill/>
                <a:tableStyleId>{AD0A61F1-DF99-464E-A8ED-C7FE122FE273}</a:tableStyleId>
              </a:tblPr>
              <a:tblGrid>
                <a:gridCol w="1308500"/>
                <a:gridCol w="1434025"/>
              </a:tblGrid>
              <a:tr h="579925">
                <a:tc>
                  <a:txBody>
                    <a:bodyPr/>
                    <a:lstStyle/>
                    <a:p>
                      <a:pPr indent="0" lvl="0" marL="0" rtl="0" algn="ctr">
                        <a:spcBef>
                          <a:spcPts val="0"/>
                        </a:spcBef>
                        <a:spcAft>
                          <a:spcPts val="0"/>
                        </a:spcAft>
                        <a:buClr>
                          <a:schemeClr val="dk1"/>
                        </a:buClr>
                        <a:buSzPts val="1100"/>
                        <a:buFont typeface="Arial"/>
                        <a:buNone/>
                      </a:pPr>
                      <a:r>
                        <a:rPr lang="en" sz="2000">
                          <a:solidFill>
                            <a:schemeClr val="dk1"/>
                          </a:solidFill>
                          <a:latin typeface="Vidaloka"/>
                          <a:ea typeface="Vidaloka"/>
                          <a:cs typeface="Vidaloka"/>
                          <a:sym typeface="Vidaloka"/>
                        </a:rPr>
                        <a:t>Item Key</a:t>
                      </a:r>
                      <a:endParaRPr>
                        <a:solidFill>
                          <a:srgbClr val="F2F2F2"/>
                        </a:solidFill>
                        <a:latin typeface="Montserrat SemiBold"/>
                        <a:ea typeface="Montserrat SemiBold"/>
                        <a:cs typeface="Montserrat SemiBold"/>
                        <a:sym typeface="Montserrat SemiBold"/>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Elasticity</a:t>
                      </a:r>
                      <a:endParaRPr sz="2000">
                        <a:solidFill>
                          <a:schemeClr val="dk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168007</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-0.74</a:t>
                      </a:r>
                      <a:endParaRPr b="1">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54144</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Montserrat"/>
                          <a:ea typeface="Montserrat"/>
                          <a:cs typeface="Montserrat"/>
                          <a:sym typeface="Montserrat"/>
                        </a:rPr>
                        <a:t>-</a:t>
                      </a:r>
                      <a:r>
                        <a:rPr b="1" lang="en">
                          <a:solidFill>
                            <a:schemeClr val="dk1"/>
                          </a:solidFill>
                          <a:latin typeface="Montserrat"/>
                          <a:ea typeface="Montserrat"/>
                          <a:cs typeface="Montserrat"/>
                          <a:sym typeface="Montserrat"/>
                        </a:rPr>
                        <a:t>2.42</a:t>
                      </a:r>
                      <a:endParaRPr b="1">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77779</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-1.65</a:t>
                      </a:r>
                      <a:endParaRPr b="1">
                        <a:solidFill>
                          <a:schemeClr val="dk1"/>
                        </a:solidFill>
                        <a:latin typeface="Montserrat"/>
                        <a:ea typeface="Montserrat"/>
                        <a:cs typeface="Montserrat"/>
                        <a:sym typeface="Montserrat"/>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138999</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latin typeface="Montserrat"/>
                          <a:ea typeface="Montserrat"/>
                          <a:cs typeface="Montserrat"/>
                          <a:sym typeface="Montserrat"/>
                        </a:rPr>
                        <a:t>-0.22</a:t>
                      </a:r>
                      <a:endParaRPr b="1">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42</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-1.84</a:t>
                      </a:r>
                      <a:endParaRPr b="1">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3A679"/>
            </a:gs>
            <a:gs pos="100000">
              <a:srgbClr val="FFFFFF">
                <a:alpha val="0"/>
              </a:srgbClr>
            </a:gs>
          </a:gsLst>
          <a:path path="circle">
            <a:fillToRect b="50%" l="50%" r="50%" t="50%"/>
          </a:path>
          <a:tileRect/>
        </a:gradFill>
      </p:bgPr>
    </p:bg>
    <p:spTree>
      <p:nvGrpSpPr>
        <p:cNvPr id="678" name="Shape 678"/>
        <p:cNvGrpSpPr/>
        <p:nvPr/>
      </p:nvGrpSpPr>
      <p:grpSpPr>
        <a:xfrm>
          <a:off x="0" y="0"/>
          <a:ext cx="0" cy="0"/>
          <a:chOff x="0" y="0"/>
          <a:chExt cx="0" cy="0"/>
        </a:xfrm>
      </p:grpSpPr>
      <p:sp>
        <p:nvSpPr>
          <p:cNvPr id="679" name="Google Shape;679;p72"/>
          <p:cNvSpPr txBox="1"/>
          <p:nvPr>
            <p:ph idx="4294967295" type="title"/>
          </p:nvPr>
        </p:nvSpPr>
        <p:spPr>
          <a:xfrm>
            <a:off x="1615200" y="1182450"/>
            <a:ext cx="5913600" cy="2778600"/>
          </a:xfrm>
          <a:prstGeom prst="rect">
            <a:avLst/>
          </a:prstGeom>
          <a:gradFill>
            <a:gsLst>
              <a:gs pos="0">
                <a:srgbClr val="D3A679"/>
              </a:gs>
              <a:gs pos="82000">
                <a:srgbClr val="E9D3BC"/>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t>Deployment</a:t>
            </a:r>
            <a:endParaRPr sz="7200"/>
          </a:p>
        </p:txBody>
      </p:sp>
      <p:sp>
        <p:nvSpPr>
          <p:cNvPr id="680" name="Google Shape;680;p72"/>
          <p:cNvSpPr/>
          <p:nvPr/>
        </p:nvSpPr>
        <p:spPr>
          <a:xfrm>
            <a:off x="1749450" y="1278150"/>
            <a:ext cx="5645100" cy="2587200"/>
          </a:xfrm>
          <a:prstGeom prst="frame">
            <a:avLst>
              <a:gd fmla="val 12500" name="adj1"/>
            </a:avLst>
          </a:prstGeom>
          <a:gradFill>
            <a:gsLst>
              <a:gs pos="0">
                <a:srgbClr val="D3A679"/>
              </a:gs>
              <a:gs pos="100000">
                <a:srgbClr val="FFFFFF">
                  <a:alpha val="0"/>
                </a:srgbClr>
              </a:gs>
            </a:gsLst>
            <a:path path="circle">
              <a:fillToRect b="50%" l="50%" r="50%" t="50%"/>
            </a:path>
            <a:tileRect/>
          </a:gra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5"/>
          <p:cNvSpPr txBox="1"/>
          <p:nvPr>
            <p:ph idx="21" type="title"/>
          </p:nvPr>
        </p:nvSpPr>
        <p:spPr>
          <a:xfrm>
            <a:off x="2332350" y="383425"/>
            <a:ext cx="447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Agenda</a:t>
            </a:r>
            <a:endParaRPr/>
          </a:p>
        </p:txBody>
      </p:sp>
      <p:grpSp>
        <p:nvGrpSpPr>
          <p:cNvPr id="478" name="Google Shape;478;p55"/>
          <p:cNvGrpSpPr/>
          <p:nvPr/>
        </p:nvGrpSpPr>
        <p:grpSpPr>
          <a:xfrm>
            <a:off x="800758" y="1334626"/>
            <a:ext cx="4301362" cy="3059197"/>
            <a:chOff x="926675" y="238125"/>
            <a:chExt cx="5755100" cy="5232975"/>
          </a:xfrm>
        </p:grpSpPr>
        <p:sp>
          <p:nvSpPr>
            <p:cNvPr id="479" name="Google Shape;479;p5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786F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8FAFB"/>
                  </a:solidFill>
                  <a:latin typeface="Montserrat"/>
                  <a:ea typeface="Montserrat"/>
                  <a:cs typeface="Montserrat"/>
                  <a:sym typeface="Montserrat"/>
                </a:rPr>
                <a:t>Deployment</a:t>
              </a:r>
              <a:endParaRPr/>
            </a:p>
          </p:txBody>
        </p:sp>
        <p:sp>
          <p:nvSpPr>
            <p:cNvPr id="480" name="Google Shape;480;p5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786F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F8FAFB"/>
                </a:solidFill>
                <a:latin typeface="Montserrat"/>
                <a:ea typeface="Montserrat"/>
                <a:cs typeface="Montserrat"/>
                <a:sym typeface="Montserrat"/>
              </a:endParaRPr>
            </a:p>
            <a:p>
              <a:pPr indent="0" lvl="0" marL="0" rtl="0" algn="ctr">
                <a:spcBef>
                  <a:spcPts val="0"/>
                </a:spcBef>
                <a:spcAft>
                  <a:spcPts val="0"/>
                </a:spcAft>
                <a:buNone/>
              </a:pPr>
              <a:r>
                <a:t/>
              </a:r>
              <a:endParaRPr b="1" sz="1100">
                <a:solidFill>
                  <a:srgbClr val="F8FAFB"/>
                </a:solidFill>
                <a:latin typeface="Montserrat"/>
                <a:ea typeface="Montserrat"/>
                <a:cs typeface="Montserrat"/>
                <a:sym typeface="Montserrat"/>
              </a:endParaRPr>
            </a:p>
            <a:p>
              <a:pPr indent="0" lvl="0" marL="0" rtl="0" algn="ctr">
                <a:spcBef>
                  <a:spcPts val="0"/>
                </a:spcBef>
                <a:spcAft>
                  <a:spcPts val="0"/>
                </a:spcAft>
                <a:buNone/>
              </a:pPr>
              <a:r>
                <a:t/>
              </a:r>
              <a:endParaRPr b="1" sz="1100">
                <a:solidFill>
                  <a:srgbClr val="F8FAFB"/>
                </a:solidFill>
                <a:latin typeface="Montserrat"/>
                <a:ea typeface="Montserrat"/>
                <a:cs typeface="Montserrat"/>
                <a:sym typeface="Montserrat"/>
              </a:endParaRPr>
            </a:p>
            <a:p>
              <a:pPr indent="0" lvl="0" marL="0" rtl="0" algn="ctr">
                <a:spcBef>
                  <a:spcPts val="0"/>
                </a:spcBef>
                <a:spcAft>
                  <a:spcPts val="0"/>
                </a:spcAft>
                <a:buNone/>
              </a:pPr>
              <a:r>
                <a:rPr b="1" lang="en" sz="1100">
                  <a:solidFill>
                    <a:srgbClr val="F8FAFB"/>
                  </a:solidFill>
                  <a:latin typeface="Montserrat"/>
                  <a:ea typeface="Montserrat"/>
                  <a:cs typeface="Montserrat"/>
                  <a:sym typeface="Montserrat"/>
                </a:rPr>
                <a:t>Evaluation</a:t>
              </a:r>
              <a:endParaRPr/>
            </a:p>
          </p:txBody>
        </p:sp>
        <p:sp>
          <p:nvSpPr>
            <p:cNvPr id="481" name="Google Shape;481;p5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786F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8FAFB"/>
                  </a:solidFill>
                  <a:latin typeface="Montserrat"/>
                  <a:ea typeface="Montserrat"/>
                  <a:cs typeface="Montserrat"/>
                  <a:sym typeface="Montserrat"/>
                </a:rPr>
                <a:t>Building the Foundation</a:t>
              </a:r>
              <a:endParaRPr b="1" sz="1100">
                <a:solidFill>
                  <a:srgbClr val="F8FAFB"/>
                </a:solidFill>
                <a:latin typeface="Montserrat"/>
                <a:ea typeface="Montserrat"/>
                <a:cs typeface="Montserrat"/>
                <a:sym typeface="Montserrat"/>
              </a:endParaRPr>
            </a:p>
          </p:txBody>
        </p:sp>
        <p:sp>
          <p:nvSpPr>
            <p:cNvPr id="482" name="Google Shape;482;p5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786F6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8FAFB"/>
                  </a:solidFill>
                  <a:latin typeface="Montserrat"/>
                  <a:ea typeface="Montserrat"/>
                  <a:cs typeface="Montserrat"/>
                  <a:sym typeface="Montserrat"/>
                </a:rPr>
                <a:t>Preparation &amp; Planning</a:t>
              </a:r>
              <a:endParaRPr/>
            </a:p>
          </p:txBody>
        </p:sp>
      </p:grpSp>
      <p:sp>
        <p:nvSpPr>
          <p:cNvPr id="483" name="Google Shape;483;p55"/>
          <p:cNvSpPr txBox="1"/>
          <p:nvPr/>
        </p:nvSpPr>
        <p:spPr>
          <a:xfrm>
            <a:off x="5708150" y="3821150"/>
            <a:ext cx="3039000" cy="473400"/>
          </a:xfrm>
          <a:prstGeom prst="rect">
            <a:avLst/>
          </a:prstGeom>
          <a:noFill/>
          <a:ln cap="flat" cmpd="sng" w="19050">
            <a:solidFill>
              <a:srgbClr val="786F6D"/>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spcBef>
                <a:spcPts val="0"/>
              </a:spcBef>
              <a:spcAft>
                <a:spcPts val="0"/>
              </a:spcAft>
              <a:buClr>
                <a:schemeClr val="dk2"/>
              </a:buClr>
              <a:buSzPts val="1100"/>
              <a:buFont typeface="Montserrat"/>
              <a:buChar char="-"/>
            </a:pPr>
            <a:r>
              <a:rPr b="1" lang="en" sz="1100">
                <a:solidFill>
                  <a:schemeClr val="dk2"/>
                </a:solidFill>
                <a:latin typeface="Montserrat"/>
                <a:ea typeface="Montserrat"/>
                <a:cs typeface="Montserrat"/>
                <a:sym typeface="Montserrat"/>
              </a:rPr>
              <a:t>Exec. Summary</a:t>
            </a:r>
            <a:endParaRPr b="1"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b="1" lang="en" sz="1100">
                <a:solidFill>
                  <a:schemeClr val="dk2"/>
                </a:solidFill>
                <a:latin typeface="Montserrat"/>
                <a:ea typeface="Montserrat"/>
                <a:cs typeface="Montserrat"/>
                <a:sym typeface="Montserrat"/>
              </a:rPr>
              <a:t>Business Problem &amp; Objectives</a:t>
            </a:r>
            <a:endParaRPr b="1" sz="1100">
              <a:solidFill>
                <a:schemeClr val="dk2"/>
              </a:solidFill>
              <a:latin typeface="Montserrat"/>
              <a:ea typeface="Montserrat"/>
              <a:cs typeface="Montserrat"/>
              <a:sym typeface="Montserrat"/>
            </a:endParaRPr>
          </a:p>
        </p:txBody>
      </p:sp>
      <p:sp>
        <p:nvSpPr>
          <p:cNvPr id="484" name="Google Shape;484;p55"/>
          <p:cNvSpPr txBox="1"/>
          <p:nvPr/>
        </p:nvSpPr>
        <p:spPr>
          <a:xfrm>
            <a:off x="5234325" y="3106025"/>
            <a:ext cx="2817900" cy="473400"/>
          </a:xfrm>
          <a:prstGeom prst="rect">
            <a:avLst/>
          </a:prstGeom>
          <a:noFill/>
          <a:ln cap="flat" cmpd="sng" w="19050">
            <a:solidFill>
              <a:srgbClr val="786F6D"/>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spcBef>
                <a:spcPts val="0"/>
              </a:spcBef>
              <a:spcAft>
                <a:spcPts val="0"/>
              </a:spcAft>
              <a:buClr>
                <a:schemeClr val="dk2"/>
              </a:buClr>
              <a:buSzPts val="1100"/>
              <a:buFont typeface="Montserrat"/>
              <a:buChar char="-"/>
            </a:pPr>
            <a:r>
              <a:rPr b="1" lang="en" sz="1100">
                <a:solidFill>
                  <a:schemeClr val="dk2"/>
                </a:solidFill>
                <a:latin typeface="Montserrat"/>
                <a:ea typeface="Montserrat"/>
                <a:cs typeface="Montserrat"/>
                <a:sym typeface="Montserrat"/>
              </a:rPr>
              <a:t>Data Overview</a:t>
            </a:r>
            <a:endParaRPr b="1"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b="1" lang="en" sz="1100">
                <a:solidFill>
                  <a:schemeClr val="dk2"/>
                </a:solidFill>
                <a:latin typeface="Montserrat"/>
                <a:ea typeface="Montserrat"/>
                <a:cs typeface="Montserrat"/>
                <a:sym typeface="Montserrat"/>
              </a:rPr>
              <a:t>Highlight </a:t>
            </a:r>
            <a:r>
              <a:rPr b="1" lang="en" sz="1100">
                <a:solidFill>
                  <a:schemeClr val="dk1"/>
                </a:solidFill>
                <a:latin typeface="Montserrat"/>
                <a:ea typeface="Montserrat"/>
                <a:cs typeface="Montserrat"/>
                <a:sym typeface="Montserrat"/>
              </a:rPr>
              <a:t>Findings &amp; Insights</a:t>
            </a:r>
            <a:endParaRPr b="1" sz="1100">
              <a:solidFill>
                <a:schemeClr val="dk2"/>
              </a:solidFill>
              <a:latin typeface="Montserrat"/>
              <a:ea typeface="Montserrat"/>
              <a:cs typeface="Montserrat"/>
              <a:sym typeface="Montserrat"/>
            </a:endParaRPr>
          </a:p>
        </p:txBody>
      </p:sp>
      <p:sp>
        <p:nvSpPr>
          <p:cNvPr id="485" name="Google Shape;485;p55"/>
          <p:cNvSpPr txBox="1"/>
          <p:nvPr/>
        </p:nvSpPr>
        <p:spPr>
          <a:xfrm>
            <a:off x="4678350" y="2390900"/>
            <a:ext cx="2559600" cy="473400"/>
          </a:xfrm>
          <a:prstGeom prst="rect">
            <a:avLst/>
          </a:prstGeom>
          <a:noFill/>
          <a:ln cap="flat" cmpd="sng" w="19050">
            <a:solidFill>
              <a:srgbClr val="786F6D"/>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spcBef>
                <a:spcPts val="0"/>
              </a:spcBef>
              <a:spcAft>
                <a:spcPts val="0"/>
              </a:spcAft>
              <a:buClr>
                <a:schemeClr val="dk2"/>
              </a:buClr>
              <a:buSzPts val="1100"/>
              <a:buFont typeface="Montserrat"/>
              <a:buChar char="-"/>
            </a:pPr>
            <a:r>
              <a:rPr b="1" lang="en" sz="1100">
                <a:solidFill>
                  <a:schemeClr val="dk2"/>
                </a:solidFill>
                <a:latin typeface="Montserrat"/>
                <a:ea typeface="Montserrat"/>
                <a:cs typeface="Montserrat"/>
                <a:sym typeface="Montserrat"/>
              </a:rPr>
              <a:t>Model Building</a:t>
            </a:r>
            <a:endParaRPr b="1"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b="1" lang="en" sz="1100">
                <a:solidFill>
                  <a:schemeClr val="dk2"/>
                </a:solidFill>
                <a:latin typeface="Montserrat"/>
                <a:ea typeface="Montserrat"/>
                <a:cs typeface="Montserrat"/>
                <a:sym typeface="Montserrat"/>
              </a:rPr>
              <a:t>Test &amp; Validate Models</a:t>
            </a:r>
            <a:endParaRPr b="1" sz="1100">
              <a:solidFill>
                <a:schemeClr val="dk2"/>
              </a:solidFill>
              <a:latin typeface="Montserrat"/>
              <a:ea typeface="Montserrat"/>
              <a:cs typeface="Montserrat"/>
              <a:sym typeface="Montserrat"/>
            </a:endParaRPr>
          </a:p>
        </p:txBody>
      </p:sp>
      <p:sp>
        <p:nvSpPr>
          <p:cNvPr id="486" name="Google Shape;486;p55"/>
          <p:cNvSpPr txBox="1"/>
          <p:nvPr/>
        </p:nvSpPr>
        <p:spPr>
          <a:xfrm>
            <a:off x="4194225" y="1670650"/>
            <a:ext cx="2817900" cy="473400"/>
          </a:xfrm>
          <a:prstGeom prst="rect">
            <a:avLst/>
          </a:prstGeom>
          <a:noFill/>
          <a:ln cap="flat" cmpd="sng" w="19050">
            <a:solidFill>
              <a:srgbClr val="786F6D"/>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lgn="l">
              <a:spcBef>
                <a:spcPts val="0"/>
              </a:spcBef>
              <a:spcAft>
                <a:spcPts val="0"/>
              </a:spcAft>
              <a:buClr>
                <a:schemeClr val="dk2"/>
              </a:buClr>
              <a:buSzPts val="1100"/>
              <a:buFont typeface="Montserrat"/>
              <a:buChar char="-"/>
            </a:pPr>
            <a:r>
              <a:rPr b="1" lang="en" sz="1100">
                <a:solidFill>
                  <a:schemeClr val="dk2"/>
                </a:solidFill>
                <a:latin typeface="Montserrat"/>
                <a:ea typeface="Montserrat"/>
                <a:cs typeface="Montserrat"/>
                <a:sym typeface="Montserrat"/>
              </a:rPr>
              <a:t>Interpret Models &amp; Findings</a:t>
            </a:r>
            <a:endParaRPr b="1"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Char char="-"/>
            </a:pPr>
            <a:r>
              <a:rPr b="1" lang="en" sz="1100">
                <a:solidFill>
                  <a:schemeClr val="dk2"/>
                </a:solidFill>
                <a:latin typeface="Montserrat"/>
                <a:ea typeface="Montserrat"/>
                <a:cs typeface="Montserrat"/>
                <a:sym typeface="Montserrat"/>
              </a:rPr>
              <a:t>Offer </a:t>
            </a:r>
            <a:r>
              <a:rPr b="1" lang="en" sz="1100">
                <a:solidFill>
                  <a:schemeClr val="dk2"/>
                </a:solidFill>
                <a:latin typeface="Montserrat"/>
                <a:ea typeface="Montserrat"/>
                <a:cs typeface="Montserrat"/>
                <a:sym typeface="Montserrat"/>
              </a:rPr>
              <a:t>Recommendations</a:t>
            </a:r>
            <a:r>
              <a:rPr b="1" lang="en" sz="1100">
                <a:solidFill>
                  <a:schemeClr val="dk2"/>
                </a:solidFill>
                <a:latin typeface="Montserrat"/>
                <a:ea typeface="Montserrat"/>
                <a:cs typeface="Montserrat"/>
                <a:sym typeface="Montserrat"/>
              </a:rPr>
              <a:t> </a:t>
            </a:r>
            <a:endParaRPr b="1" sz="1100">
              <a:solidFill>
                <a:schemeClr val="dk2"/>
              </a:solidFill>
              <a:latin typeface="Montserrat"/>
              <a:ea typeface="Montserrat"/>
              <a:cs typeface="Montserrat"/>
              <a:sym typeface="Montserrat"/>
            </a:endParaRPr>
          </a:p>
        </p:txBody>
      </p:sp>
      <p:cxnSp>
        <p:nvCxnSpPr>
          <p:cNvPr id="487" name="Google Shape;487;p55"/>
          <p:cNvCxnSpPr>
            <a:endCxn id="486" idx="1"/>
          </p:cNvCxnSpPr>
          <p:nvPr/>
        </p:nvCxnSpPr>
        <p:spPr>
          <a:xfrm>
            <a:off x="3418725" y="1907350"/>
            <a:ext cx="775500" cy="0"/>
          </a:xfrm>
          <a:prstGeom prst="straightConnector1">
            <a:avLst/>
          </a:prstGeom>
          <a:noFill/>
          <a:ln cap="flat" cmpd="sng" w="9525">
            <a:solidFill>
              <a:schemeClr val="dk2"/>
            </a:solidFill>
            <a:prstDash val="solid"/>
            <a:round/>
            <a:headEnd len="med" w="med" type="none"/>
            <a:tailEnd len="med" w="med" type="none"/>
          </a:ln>
        </p:spPr>
      </p:cxnSp>
      <p:cxnSp>
        <p:nvCxnSpPr>
          <p:cNvPr id="488" name="Google Shape;488;p55"/>
          <p:cNvCxnSpPr>
            <a:endCxn id="485" idx="1"/>
          </p:cNvCxnSpPr>
          <p:nvPr/>
        </p:nvCxnSpPr>
        <p:spPr>
          <a:xfrm flipH="1" rot="10800000">
            <a:off x="3914250" y="2627600"/>
            <a:ext cx="764100" cy="3300"/>
          </a:xfrm>
          <a:prstGeom prst="straightConnector1">
            <a:avLst/>
          </a:prstGeom>
          <a:noFill/>
          <a:ln cap="flat" cmpd="sng" w="9525">
            <a:solidFill>
              <a:schemeClr val="dk2"/>
            </a:solidFill>
            <a:prstDash val="solid"/>
            <a:round/>
            <a:headEnd len="med" w="med" type="none"/>
            <a:tailEnd len="med" w="med" type="none"/>
          </a:ln>
        </p:spPr>
      </p:cxnSp>
      <p:cxnSp>
        <p:nvCxnSpPr>
          <p:cNvPr id="489" name="Google Shape;489;p55"/>
          <p:cNvCxnSpPr>
            <a:endCxn id="484" idx="1"/>
          </p:cNvCxnSpPr>
          <p:nvPr/>
        </p:nvCxnSpPr>
        <p:spPr>
          <a:xfrm>
            <a:off x="4383825" y="3338225"/>
            <a:ext cx="850500" cy="4500"/>
          </a:xfrm>
          <a:prstGeom prst="straightConnector1">
            <a:avLst/>
          </a:prstGeom>
          <a:noFill/>
          <a:ln cap="flat" cmpd="sng" w="9525">
            <a:solidFill>
              <a:schemeClr val="dk2"/>
            </a:solidFill>
            <a:prstDash val="solid"/>
            <a:round/>
            <a:headEnd len="med" w="med" type="none"/>
            <a:tailEnd len="med" w="med" type="none"/>
          </a:ln>
        </p:spPr>
      </p:cxnSp>
      <p:cxnSp>
        <p:nvCxnSpPr>
          <p:cNvPr id="490" name="Google Shape;490;p55"/>
          <p:cNvCxnSpPr/>
          <p:nvPr/>
        </p:nvCxnSpPr>
        <p:spPr>
          <a:xfrm>
            <a:off x="4927850" y="4052300"/>
            <a:ext cx="780300" cy="11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descr="Fig. 3" id="685" name="Google Shape;685;p73"/>
          <p:cNvPicPr preferRelativeResize="0"/>
          <p:nvPr/>
        </p:nvPicPr>
        <p:blipFill>
          <a:blip r:embed="rId3">
            <a:alphaModFix/>
          </a:blip>
          <a:stretch>
            <a:fillRect/>
          </a:stretch>
        </p:blipFill>
        <p:spPr>
          <a:xfrm>
            <a:off x="4489875" y="1357600"/>
            <a:ext cx="4328701" cy="2510725"/>
          </a:xfrm>
          <a:prstGeom prst="rect">
            <a:avLst/>
          </a:prstGeom>
          <a:noFill/>
          <a:ln cap="flat" cmpd="sng" w="9525">
            <a:solidFill>
              <a:schemeClr val="accent1"/>
            </a:solidFill>
            <a:prstDash val="solid"/>
            <a:round/>
            <a:headEnd len="sm" w="sm" type="none"/>
            <a:tailEnd len="sm" w="sm" type="none"/>
          </a:ln>
        </p:spPr>
      </p:pic>
      <p:sp>
        <p:nvSpPr>
          <p:cNvPr id="686" name="Google Shape;686;p73"/>
          <p:cNvSpPr txBox="1"/>
          <p:nvPr/>
        </p:nvSpPr>
        <p:spPr>
          <a:xfrm>
            <a:off x="877650" y="516300"/>
            <a:ext cx="7388700" cy="4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Vidaloka"/>
                <a:ea typeface="Vidaloka"/>
                <a:cs typeface="Vidaloka"/>
                <a:sym typeface="Vidaloka"/>
              </a:rPr>
              <a:t>Model 1: </a:t>
            </a:r>
            <a:r>
              <a:rPr b="1" lang="en" sz="2400">
                <a:solidFill>
                  <a:schemeClr val="dk2"/>
                </a:solidFill>
                <a:latin typeface="Vidaloka"/>
                <a:ea typeface="Vidaloka"/>
                <a:cs typeface="Vidaloka"/>
                <a:sym typeface="Vidaloka"/>
              </a:rPr>
              <a:t>Temporal Fusion Transformer (TFT) </a:t>
            </a:r>
            <a:endParaRPr b="1" sz="2400">
              <a:solidFill>
                <a:schemeClr val="dk2"/>
              </a:solidFill>
              <a:latin typeface="Vidaloka"/>
              <a:ea typeface="Vidaloka"/>
              <a:cs typeface="Vidaloka"/>
              <a:sym typeface="Vidaloka"/>
            </a:endParaRPr>
          </a:p>
        </p:txBody>
      </p:sp>
      <p:sp>
        <p:nvSpPr>
          <p:cNvPr id="687" name="Google Shape;687;p73"/>
          <p:cNvSpPr txBox="1"/>
          <p:nvPr/>
        </p:nvSpPr>
        <p:spPr>
          <a:xfrm>
            <a:off x="161175" y="2306873"/>
            <a:ext cx="4328700" cy="201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Montserrat"/>
                <a:ea typeface="Montserrat"/>
                <a:cs typeface="Montserrat"/>
                <a:sym typeface="Montserrat"/>
              </a:rPr>
              <a:t>Advantage of TFT</a:t>
            </a:r>
            <a:endParaRPr b="1" sz="1600">
              <a:solidFill>
                <a:schemeClr val="dk2"/>
              </a:solidFill>
              <a:latin typeface="Montserrat"/>
              <a:ea typeface="Montserrat"/>
              <a:cs typeface="Montserrat"/>
              <a:sym typeface="Montserrat"/>
            </a:endParaRPr>
          </a:p>
          <a:p>
            <a:pPr indent="0" lvl="0" marL="0" rtl="0" algn="ctr">
              <a:spcBef>
                <a:spcPts val="0"/>
              </a:spcBef>
              <a:spcAft>
                <a:spcPts val="0"/>
              </a:spcAft>
              <a:buNone/>
            </a:pPr>
            <a:r>
              <a:t/>
            </a:r>
            <a:endParaRPr sz="12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AutoNum type="arabicPeriod"/>
            </a:pPr>
            <a:r>
              <a:rPr lang="en" sz="1100">
                <a:solidFill>
                  <a:schemeClr val="dk1"/>
                </a:solidFill>
                <a:latin typeface="Montserrat"/>
                <a:ea typeface="Montserrat"/>
                <a:cs typeface="Montserrat"/>
                <a:sym typeface="Montserrat"/>
              </a:rPr>
              <a:t>Built to handle complex dataset (Transformer based)</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AutoNum type="arabicPeriod"/>
            </a:pPr>
            <a:r>
              <a:rPr lang="en" sz="1100">
                <a:solidFill>
                  <a:schemeClr val="dk1"/>
                </a:solidFill>
                <a:latin typeface="Montserrat"/>
                <a:ea typeface="Montserrat"/>
                <a:cs typeface="Montserrat"/>
                <a:sym typeface="Montserrat"/>
              </a:rPr>
              <a:t>Handling of Heterogeneous variables (Holiday, Discount rate)</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AutoNum type="arabicPeriod"/>
            </a:pPr>
            <a:r>
              <a:rPr lang="en" sz="1100">
                <a:solidFill>
                  <a:schemeClr val="dk1"/>
                </a:solidFill>
                <a:latin typeface="Montserrat"/>
                <a:ea typeface="Montserrat"/>
                <a:cs typeface="Montserrat"/>
                <a:sym typeface="Montserrat"/>
              </a:rPr>
              <a:t>Multiseries capabilities (Multiple Item Store combination)</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AutoNum type="arabicPeriod"/>
            </a:pPr>
            <a:r>
              <a:rPr lang="en" sz="1100">
                <a:solidFill>
                  <a:schemeClr val="dk1"/>
                </a:solidFill>
                <a:latin typeface="Montserrat"/>
                <a:ea typeface="Montserrat"/>
                <a:cs typeface="Montserrat"/>
                <a:sym typeface="Montserrat"/>
              </a:rPr>
              <a:t>Capturing Temporal Dynamics (Seasonality, Trend)</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AutoNum type="arabicPeriod"/>
            </a:pPr>
            <a:r>
              <a:rPr lang="en" sz="1100">
                <a:solidFill>
                  <a:schemeClr val="dk1"/>
                </a:solidFill>
                <a:latin typeface="Montserrat"/>
                <a:ea typeface="Montserrat"/>
                <a:cs typeface="Montserrat"/>
                <a:sym typeface="Montserrat"/>
              </a:rPr>
              <a:t>Feature Selection</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1"/>
              </a:solidFill>
              <a:latin typeface="Montserrat"/>
              <a:ea typeface="Montserrat"/>
              <a:cs typeface="Montserrat"/>
              <a:sym typeface="Montserrat"/>
            </a:endParaRPr>
          </a:p>
        </p:txBody>
      </p:sp>
      <p:sp>
        <p:nvSpPr>
          <p:cNvPr id="688" name="Google Shape;688;p73"/>
          <p:cNvSpPr txBox="1"/>
          <p:nvPr/>
        </p:nvSpPr>
        <p:spPr>
          <a:xfrm>
            <a:off x="4281500" y="3918175"/>
            <a:ext cx="4947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TFT model structure</a:t>
            </a:r>
            <a:endParaRPr sz="1000"/>
          </a:p>
          <a:p>
            <a:pPr indent="457200" lvl="0" marL="0" rtl="0" algn="l">
              <a:spcBef>
                <a:spcPts val="0"/>
              </a:spcBef>
              <a:spcAft>
                <a:spcPts val="0"/>
              </a:spcAft>
              <a:buNone/>
            </a:pPr>
            <a:r>
              <a:rPr lang="en" sz="900"/>
              <a:t>            (</a:t>
            </a:r>
            <a:r>
              <a:rPr lang="en" sz="900"/>
              <a:t>developed by Google Cloud AI and the University of Oxford)</a:t>
            </a:r>
            <a:endParaRPr sz="900"/>
          </a:p>
        </p:txBody>
      </p:sp>
      <p:sp>
        <p:nvSpPr>
          <p:cNvPr id="689" name="Google Shape;689;p73"/>
          <p:cNvSpPr txBox="1"/>
          <p:nvPr/>
        </p:nvSpPr>
        <p:spPr>
          <a:xfrm>
            <a:off x="217875" y="1219875"/>
            <a:ext cx="4272000" cy="10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Montserrat"/>
                <a:ea typeface="Montserrat"/>
                <a:cs typeface="Montserrat"/>
                <a:sym typeface="Montserrat"/>
              </a:rPr>
              <a:t>Time Series Forecasting</a:t>
            </a:r>
            <a:endParaRPr sz="1600">
              <a:solidFill>
                <a:schemeClr val="dk2"/>
              </a:solidFill>
              <a:latin typeface="Montserrat"/>
              <a:ea typeface="Montserrat"/>
              <a:cs typeface="Montserrat"/>
              <a:sym typeface="Montserrat"/>
            </a:endParaRPr>
          </a:p>
          <a:p>
            <a:pPr indent="0" lvl="0" marL="0" rtl="0" algn="ctr">
              <a:spcBef>
                <a:spcPts val="0"/>
              </a:spcBef>
              <a:spcAft>
                <a:spcPts val="0"/>
              </a:spcAft>
              <a:buNone/>
            </a:pPr>
            <a:r>
              <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AutoNum type="arabicPeriod"/>
            </a:pPr>
            <a:r>
              <a:rPr lang="en" sz="1100">
                <a:solidFill>
                  <a:schemeClr val="dk2"/>
                </a:solidFill>
                <a:latin typeface="Montserrat"/>
                <a:ea typeface="Montserrat"/>
                <a:cs typeface="Montserrat"/>
                <a:sym typeface="Montserrat"/>
              </a:rPr>
              <a:t>Multiple store sales records</a:t>
            </a:r>
            <a:endParaRPr sz="1100">
              <a:solidFill>
                <a:schemeClr val="dk2"/>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AutoNum type="arabicPeriod"/>
            </a:pPr>
            <a:r>
              <a:rPr lang="en" sz="1100">
                <a:solidFill>
                  <a:schemeClr val="dk1"/>
                </a:solidFill>
                <a:latin typeface="Montserrat"/>
                <a:ea typeface="Montserrat"/>
                <a:cs typeface="Montserrat"/>
                <a:sym typeface="Montserrat"/>
              </a:rPr>
              <a:t>Seasonality and trend</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2"/>
              </a:buClr>
              <a:buSzPts val="1100"/>
              <a:buFont typeface="Montserrat"/>
              <a:buAutoNum type="arabicPeriod"/>
            </a:pPr>
            <a:r>
              <a:rPr lang="en" sz="1100">
                <a:solidFill>
                  <a:schemeClr val="dk2"/>
                </a:solidFill>
                <a:latin typeface="Montserrat"/>
                <a:ea typeface="Montserrat"/>
                <a:cs typeface="Montserrat"/>
                <a:sym typeface="Montserrat"/>
              </a:rPr>
              <a:t>Extensive data (over 10M sales records)</a:t>
            </a:r>
            <a:endParaRPr sz="1100">
              <a:solidFill>
                <a:schemeClr val="dk2"/>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4"/>
          <p:cNvSpPr txBox="1"/>
          <p:nvPr/>
        </p:nvSpPr>
        <p:spPr>
          <a:xfrm>
            <a:off x="1215350" y="2373450"/>
            <a:ext cx="2707800" cy="39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u="sng">
                <a:solidFill>
                  <a:schemeClr val="dk2"/>
                </a:solidFill>
                <a:latin typeface="Montserrat"/>
                <a:ea typeface="Montserrat"/>
                <a:cs typeface="Montserrat"/>
                <a:sym typeface="Montserrat"/>
              </a:rPr>
              <a:t>Variable</a:t>
            </a:r>
            <a:endParaRPr sz="1800" u="sng">
              <a:solidFill>
                <a:schemeClr val="dk2"/>
              </a:solidFill>
              <a:latin typeface="Montserrat"/>
              <a:ea typeface="Montserrat"/>
              <a:cs typeface="Montserrat"/>
              <a:sym typeface="Montserrat"/>
            </a:endParaRPr>
          </a:p>
        </p:txBody>
      </p:sp>
      <p:sp>
        <p:nvSpPr>
          <p:cNvPr id="695" name="Google Shape;695;p74"/>
          <p:cNvSpPr txBox="1"/>
          <p:nvPr/>
        </p:nvSpPr>
        <p:spPr>
          <a:xfrm>
            <a:off x="173750" y="2878000"/>
            <a:ext cx="89703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Montserrat"/>
                <a:ea typeface="Montserrat"/>
                <a:cs typeface="Montserrat"/>
                <a:sym typeface="Montserrat"/>
              </a:rPr>
              <a:t>Target variables</a:t>
            </a:r>
            <a:r>
              <a:rPr lang="en">
                <a:latin typeface="Montserrat"/>
                <a:ea typeface="Montserrat"/>
                <a:cs typeface="Montserrat"/>
                <a:sym typeface="Montserrat"/>
              </a:rPr>
              <a:t>		  </a:t>
            </a:r>
            <a:r>
              <a:rPr b="1" lang="en">
                <a:latin typeface="Montserrat"/>
                <a:ea typeface="Montserrat"/>
                <a:cs typeface="Montserrat"/>
                <a:sym typeface="Montserrat"/>
              </a:rPr>
              <a:t>Total_sales_quantity</a:t>
            </a:r>
            <a:endParaRPr b="1">
              <a:latin typeface="Montserrat"/>
              <a:ea typeface="Montserrat"/>
              <a:cs typeface="Montserrat"/>
              <a:sym typeface="Montserrat"/>
            </a:endParaRPr>
          </a:p>
          <a:p>
            <a:pPr indent="0" lvl="0" marL="0" marR="0" rtl="0" algn="l">
              <a:lnSpc>
                <a:spcPct val="115000"/>
              </a:lnSpc>
              <a:spcBef>
                <a:spcPts val="0"/>
              </a:spcBef>
              <a:spcAft>
                <a:spcPts val="0"/>
              </a:spcAft>
              <a:buNone/>
            </a:pPr>
            <a:r>
              <a:rPr b="1" lang="en">
                <a:latin typeface="Montserrat"/>
                <a:ea typeface="Montserrat"/>
                <a:cs typeface="Montserrat"/>
                <a:sym typeface="Montserrat"/>
              </a:rPr>
              <a:t>Group_ids      			     ITEM_KEY</a:t>
            </a:r>
            <a:endParaRPr b="1">
              <a:latin typeface="Montserrat"/>
              <a:ea typeface="Montserrat"/>
              <a:cs typeface="Montserrat"/>
              <a:sym typeface="Montserrat"/>
            </a:endParaRPr>
          </a:p>
          <a:p>
            <a:pPr indent="0" lvl="0" marL="0" marR="0" rtl="0" algn="l">
              <a:lnSpc>
                <a:spcPct val="115000"/>
              </a:lnSpc>
              <a:spcBef>
                <a:spcPts val="0"/>
              </a:spcBef>
              <a:spcAft>
                <a:spcPts val="0"/>
              </a:spcAft>
              <a:buNone/>
            </a:pPr>
            <a:r>
              <a:rPr b="1" lang="en">
                <a:latin typeface="Montserrat"/>
                <a:ea typeface="Montserrat"/>
                <a:cs typeface="Montserrat"/>
                <a:sym typeface="Montserrat"/>
              </a:rPr>
              <a:t>Time_varying_known              </a:t>
            </a:r>
            <a:r>
              <a:rPr b="1" lang="en" sz="1300">
                <a:latin typeface="Montserrat"/>
                <a:ea typeface="Montserrat"/>
                <a:cs typeface="Montserrat"/>
                <a:sym typeface="Montserrat"/>
              </a:rPr>
              <a:t>FISCAL_YEAR &amp; WEEK, Holiday, LTS_RATE, TOTAL_RATE, UNIT_PRICE</a:t>
            </a:r>
            <a:endParaRPr b="1" sz="1300">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b="1">
              <a:latin typeface="Montserrat"/>
              <a:ea typeface="Montserrat"/>
              <a:cs typeface="Montserrat"/>
              <a:sym typeface="Montserrat"/>
            </a:endParaRPr>
          </a:p>
        </p:txBody>
      </p:sp>
      <p:pic>
        <p:nvPicPr>
          <p:cNvPr id="696" name="Google Shape;696;p74"/>
          <p:cNvPicPr preferRelativeResize="0"/>
          <p:nvPr/>
        </p:nvPicPr>
        <p:blipFill>
          <a:blip r:embed="rId3">
            <a:alphaModFix/>
          </a:blip>
          <a:stretch>
            <a:fillRect/>
          </a:stretch>
        </p:blipFill>
        <p:spPr>
          <a:xfrm>
            <a:off x="5011035" y="1308296"/>
            <a:ext cx="3450641" cy="1890175"/>
          </a:xfrm>
          <a:prstGeom prst="rect">
            <a:avLst/>
          </a:prstGeom>
          <a:noFill/>
          <a:ln>
            <a:noFill/>
          </a:ln>
        </p:spPr>
      </p:pic>
      <p:sp>
        <p:nvSpPr>
          <p:cNvPr id="697" name="Google Shape;697;p74"/>
          <p:cNvSpPr txBox="1"/>
          <p:nvPr/>
        </p:nvSpPr>
        <p:spPr>
          <a:xfrm>
            <a:off x="392225" y="648275"/>
            <a:ext cx="4274400" cy="39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Montserrat"/>
                <a:ea typeface="Montserrat"/>
                <a:cs typeface="Montserrat"/>
                <a:sym typeface="Montserrat"/>
              </a:rPr>
              <a:t>Task and Variable Selections</a:t>
            </a:r>
            <a:endParaRPr b="1" sz="1800">
              <a:solidFill>
                <a:schemeClr val="dk2"/>
              </a:solidFill>
              <a:latin typeface="Montserrat"/>
              <a:ea typeface="Montserrat"/>
              <a:cs typeface="Montserrat"/>
              <a:sym typeface="Montserrat"/>
            </a:endParaRPr>
          </a:p>
        </p:txBody>
      </p:sp>
      <p:sp>
        <p:nvSpPr>
          <p:cNvPr id="698" name="Google Shape;698;p74"/>
          <p:cNvSpPr txBox="1"/>
          <p:nvPr/>
        </p:nvSpPr>
        <p:spPr>
          <a:xfrm>
            <a:off x="292100" y="1255550"/>
            <a:ext cx="4554300" cy="104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u="sng">
                <a:solidFill>
                  <a:schemeClr val="dk2"/>
                </a:solidFill>
                <a:latin typeface="Montserrat"/>
                <a:ea typeface="Montserrat"/>
                <a:cs typeface="Montserrat"/>
                <a:sym typeface="Montserrat"/>
              </a:rPr>
              <a:t>Task</a:t>
            </a:r>
            <a:endParaRPr sz="1800" u="sng">
              <a:solidFill>
                <a:schemeClr val="dk2"/>
              </a:solidFill>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Based on 1 year historical data to forecast one months sales with future known variables</a:t>
            </a:r>
            <a:endParaRPr sz="1800">
              <a:solidFill>
                <a:schemeClr val="dk2"/>
              </a:solidFill>
              <a:latin typeface="Montserrat"/>
              <a:ea typeface="Montserrat"/>
              <a:cs typeface="Montserrat"/>
              <a:sym typeface="Montserrat"/>
            </a:endParaRPr>
          </a:p>
        </p:txBody>
      </p:sp>
      <p:sp>
        <p:nvSpPr>
          <p:cNvPr id="699" name="Google Shape;699;p74"/>
          <p:cNvSpPr/>
          <p:nvPr/>
        </p:nvSpPr>
        <p:spPr>
          <a:xfrm>
            <a:off x="2039500" y="3013274"/>
            <a:ext cx="363847" cy="141724"/>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chemeClr val="accent2"/>
          </a:solidFill>
          <a:ln cap="flat" cmpd="sng" w="9525">
            <a:solidFill>
              <a:srgbClr val="D3A6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4"/>
          <p:cNvSpPr/>
          <p:nvPr/>
        </p:nvSpPr>
        <p:spPr>
          <a:xfrm>
            <a:off x="2173075" y="3246387"/>
            <a:ext cx="363847" cy="141724"/>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chemeClr val="accent2"/>
          </a:solidFill>
          <a:ln cap="flat" cmpd="sng" w="9525">
            <a:solidFill>
              <a:srgbClr val="D3A6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4"/>
          <p:cNvSpPr/>
          <p:nvPr/>
        </p:nvSpPr>
        <p:spPr>
          <a:xfrm>
            <a:off x="2387325" y="3502849"/>
            <a:ext cx="363847" cy="141724"/>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chemeClr val="accent2"/>
          </a:solidFill>
          <a:ln cap="flat" cmpd="sng" w="9525">
            <a:solidFill>
              <a:srgbClr val="D3A6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75"/>
          <p:cNvSpPr txBox="1"/>
          <p:nvPr/>
        </p:nvSpPr>
        <p:spPr>
          <a:xfrm>
            <a:off x="2441850" y="404100"/>
            <a:ext cx="4260300" cy="37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2"/>
                </a:solidFill>
                <a:latin typeface="Vidaloka"/>
                <a:ea typeface="Vidaloka"/>
                <a:cs typeface="Vidaloka"/>
                <a:sym typeface="Vidaloka"/>
              </a:rPr>
              <a:t>Forecast Results</a:t>
            </a:r>
            <a:endParaRPr b="1" sz="2200">
              <a:solidFill>
                <a:schemeClr val="dk2"/>
              </a:solidFill>
              <a:latin typeface="Vidaloka"/>
              <a:ea typeface="Vidaloka"/>
              <a:cs typeface="Vidaloka"/>
              <a:sym typeface="Vidaloka"/>
            </a:endParaRPr>
          </a:p>
        </p:txBody>
      </p:sp>
      <p:pic>
        <p:nvPicPr>
          <p:cNvPr id="707" name="Google Shape;707;p75"/>
          <p:cNvPicPr preferRelativeResize="0"/>
          <p:nvPr/>
        </p:nvPicPr>
        <p:blipFill>
          <a:blip r:embed="rId3">
            <a:alphaModFix/>
          </a:blip>
          <a:stretch>
            <a:fillRect/>
          </a:stretch>
        </p:blipFill>
        <p:spPr>
          <a:xfrm>
            <a:off x="133325" y="2168700"/>
            <a:ext cx="4260300" cy="2610436"/>
          </a:xfrm>
          <a:prstGeom prst="rect">
            <a:avLst/>
          </a:prstGeom>
          <a:noFill/>
          <a:ln cap="flat" cmpd="sng" w="9525">
            <a:solidFill>
              <a:schemeClr val="accent1"/>
            </a:solidFill>
            <a:prstDash val="solid"/>
            <a:round/>
            <a:headEnd len="sm" w="sm" type="none"/>
            <a:tailEnd len="sm" w="sm" type="none"/>
          </a:ln>
        </p:spPr>
      </p:pic>
      <p:pic>
        <p:nvPicPr>
          <p:cNvPr id="708" name="Google Shape;708;p75"/>
          <p:cNvPicPr preferRelativeResize="0"/>
          <p:nvPr/>
        </p:nvPicPr>
        <p:blipFill>
          <a:blip r:embed="rId4">
            <a:alphaModFix/>
          </a:blip>
          <a:stretch>
            <a:fillRect/>
          </a:stretch>
        </p:blipFill>
        <p:spPr>
          <a:xfrm>
            <a:off x="441675" y="1256675"/>
            <a:ext cx="7883424" cy="350900"/>
          </a:xfrm>
          <a:prstGeom prst="rect">
            <a:avLst/>
          </a:prstGeom>
          <a:noFill/>
          <a:ln>
            <a:noFill/>
          </a:ln>
        </p:spPr>
      </p:pic>
      <p:pic>
        <p:nvPicPr>
          <p:cNvPr id="709" name="Google Shape;709;p75"/>
          <p:cNvPicPr preferRelativeResize="0"/>
          <p:nvPr/>
        </p:nvPicPr>
        <p:blipFill>
          <a:blip r:embed="rId5">
            <a:alphaModFix/>
          </a:blip>
          <a:stretch>
            <a:fillRect/>
          </a:stretch>
        </p:blipFill>
        <p:spPr>
          <a:xfrm>
            <a:off x="4736750" y="2168700"/>
            <a:ext cx="4260299" cy="2581225"/>
          </a:xfrm>
          <a:prstGeom prst="rect">
            <a:avLst/>
          </a:prstGeom>
          <a:noFill/>
          <a:ln cap="flat" cmpd="sng" w="9525">
            <a:solidFill>
              <a:schemeClr val="accent1"/>
            </a:solidFill>
            <a:prstDash val="solid"/>
            <a:round/>
            <a:headEnd len="sm" w="sm" type="none"/>
            <a:tailEnd len="sm" w="sm" type="none"/>
          </a:ln>
        </p:spPr>
      </p:pic>
      <p:sp>
        <p:nvSpPr>
          <p:cNvPr id="710" name="Google Shape;710;p75"/>
          <p:cNvSpPr txBox="1"/>
          <p:nvPr/>
        </p:nvSpPr>
        <p:spPr>
          <a:xfrm>
            <a:off x="384700" y="858975"/>
            <a:ext cx="84975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Montserrat"/>
                <a:ea typeface="Montserrat"/>
                <a:cs typeface="Montserrat"/>
                <a:sym typeface="Montserrat"/>
              </a:rPr>
              <a:t>Low </a:t>
            </a:r>
            <a:r>
              <a:rPr b="1" lang="en" sz="1200">
                <a:solidFill>
                  <a:schemeClr val="dk1"/>
                </a:solidFill>
                <a:latin typeface="Montserrat"/>
                <a:ea typeface="Montserrat"/>
                <a:cs typeface="Montserrat"/>
                <a:sym typeface="Montserrat"/>
              </a:rPr>
              <a:t>SMAPE rate achieved in 6 epochs (0% indicates perfect accuracy, value: 0~200%)</a:t>
            </a:r>
            <a:endParaRPr b="1" sz="1200">
              <a:solidFill>
                <a:schemeClr val="dk1"/>
              </a:solidFill>
              <a:latin typeface="Montserrat"/>
              <a:ea typeface="Montserrat"/>
              <a:cs typeface="Montserrat"/>
              <a:sym typeface="Montserrat"/>
            </a:endParaRPr>
          </a:p>
        </p:txBody>
      </p:sp>
      <p:sp>
        <p:nvSpPr>
          <p:cNvPr id="711" name="Google Shape;711;p75"/>
          <p:cNvSpPr txBox="1"/>
          <p:nvPr/>
        </p:nvSpPr>
        <p:spPr>
          <a:xfrm>
            <a:off x="3072000" y="1711138"/>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Montserrat"/>
                <a:ea typeface="Montserrat"/>
                <a:cs typeface="Montserrat"/>
                <a:sym typeface="Montserrat"/>
              </a:rPr>
              <a:t>Forecast examples</a:t>
            </a:r>
            <a:endParaRPr b="1" sz="1100">
              <a:solidFill>
                <a:schemeClr val="dk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id="716" name="Google Shape;716;p76"/>
          <p:cNvPicPr preferRelativeResize="0"/>
          <p:nvPr/>
        </p:nvPicPr>
        <p:blipFill rotWithShape="1">
          <a:blip r:embed="rId3">
            <a:alphaModFix/>
          </a:blip>
          <a:srcRect b="2229" l="0" r="0" t="0"/>
          <a:stretch/>
        </p:blipFill>
        <p:spPr>
          <a:xfrm>
            <a:off x="284975" y="1735075"/>
            <a:ext cx="4100550" cy="2425250"/>
          </a:xfrm>
          <a:prstGeom prst="rect">
            <a:avLst/>
          </a:prstGeom>
          <a:noFill/>
          <a:ln cap="flat" cmpd="sng" w="9525">
            <a:solidFill>
              <a:schemeClr val="accent1"/>
            </a:solidFill>
            <a:prstDash val="solid"/>
            <a:round/>
            <a:headEnd len="sm" w="sm" type="none"/>
            <a:tailEnd len="sm" w="sm" type="none"/>
          </a:ln>
        </p:spPr>
      </p:pic>
      <p:pic>
        <p:nvPicPr>
          <p:cNvPr id="717" name="Google Shape;717;p76"/>
          <p:cNvPicPr preferRelativeResize="0"/>
          <p:nvPr/>
        </p:nvPicPr>
        <p:blipFill>
          <a:blip r:embed="rId4">
            <a:alphaModFix/>
          </a:blip>
          <a:stretch>
            <a:fillRect/>
          </a:stretch>
        </p:blipFill>
        <p:spPr>
          <a:xfrm>
            <a:off x="4566425" y="1725600"/>
            <a:ext cx="4341032" cy="2444200"/>
          </a:xfrm>
          <a:prstGeom prst="rect">
            <a:avLst/>
          </a:prstGeom>
          <a:noFill/>
          <a:ln cap="flat" cmpd="sng" w="9525">
            <a:solidFill>
              <a:schemeClr val="accent1"/>
            </a:solidFill>
            <a:prstDash val="solid"/>
            <a:round/>
            <a:headEnd len="sm" w="sm" type="none"/>
            <a:tailEnd len="sm" w="sm" type="none"/>
          </a:ln>
        </p:spPr>
      </p:pic>
      <p:sp>
        <p:nvSpPr>
          <p:cNvPr id="718" name="Google Shape;718;p76"/>
          <p:cNvSpPr txBox="1"/>
          <p:nvPr/>
        </p:nvSpPr>
        <p:spPr>
          <a:xfrm>
            <a:off x="2292300" y="423850"/>
            <a:ext cx="4559400" cy="40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2"/>
                </a:solidFill>
                <a:latin typeface="Vidaloka"/>
                <a:ea typeface="Vidaloka"/>
                <a:cs typeface="Vidaloka"/>
                <a:sym typeface="Vidaloka"/>
              </a:rPr>
              <a:t>Variable Significance</a:t>
            </a:r>
            <a:endParaRPr b="1" sz="2200">
              <a:solidFill>
                <a:schemeClr val="dk2"/>
              </a:solidFill>
              <a:latin typeface="Vidaloka"/>
              <a:ea typeface="Vidaloka"/>
              <a:cs typeface="Vidaloka"/>
              <a:sym typeface="Vidaloka"/>
            </a:endParaRPr>
          </a:p>
        </p:txBody>
      </p:sp>
      <p:sp>
        <p:nvSpPr>
          <p:cNvPr id="719" name="Google Shape;719;p76"/>
          <p:cNvSpPr txBox="1"/>
          <p:nvPr/>
        </p:nvSpPr>
        <p:spPr>
          <a:xfrm>
            <a:off x="1248600" y="1075725"/>
            <a:ext cx="66468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Montserrat"/>
                <a:ea typeface="Montserrat"/>
                <a:cs typeface="Montserrat"/>
                <a:sym typeface="Montserrat"/>
              </a:rPr>
              <a:t>Variables significance charts generated by TFT model</a:t>
            </a:r>
            <a:endParaRPr sz="1500">
              <a:solidFill>
                <a:schemeClr val="dk2"/>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77"/>
          <p:cNvSpPr txBox="1"/>
          <p:nvPr/>
        </p:nvSpPr>
        <p:spPr>
          <a:xfrm>
            <a:off x="3072000" y="448825"/>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dk1"/>
                </a:solidFill>
                <a:latin typeface="Vidaloka"/>
                <a:ea typeface="Vidaloka"/>
                <a:cs typeface="Vidaloka"/>
                <a:sym typeface="Vidaloka"/>
              </a:rPr>
              <a:t>Scenario Analysis</a:t>
            </a:r>
            <a:endParaRPr b="1" sz="2200">
              <a:solidFill>
                <a:schemeClr val="dk1"/>
              </a:solidFill>
              <a:latin typeface="Vidaloka"/>
              <a:ea typeface="Vidaloka"/>
              <a:cs typeface="Vidaloka"/>
              <a:sym typeface="Vidaloka"/>
            </a:endParaRPr>
          </a:p>
        </p:txBody>
      </p:sp>
      <p:sp>
        <p:nvSpPr>
          <p:cNvPr id="725" name="Google Shape;725;p77"/>
          <p:cNvSpPr txBox="1"/>
          <p:nvPr/>
        </p:nvSpPr>
        <p:spPr>
          <a:xfrm>
            <a:off x="1281450" y="4372175"/>
            <a:ext cx="6581100" cy="3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Montserrat"/>
                <a:ea typeface="Montserrat"/>
                <a:cs typeface="Montserrat"/>
                <a:sym typeface="Montserrat"/>
              </a:rPr>
              <a:t>Increase D</a:t>
            </a:r>
            <a:r>
              <a:rPr lang="en">
                <a:solidFill>
                  <a:schemeClr val="dk2"/>
                </a:solidFill>
                <a:latin typeface="Montserrat"/>
                <a:ea typeface="Montserrat"/>
                <a:cs typeface="Montserrat"/>
                <a:sym typeface="Montserrat"/>
              </a:rPr>
              <a:t>iscount</a:t>
            </a:r>
            <a:r>
              <a:rPr lang="en">
                <a:solidFill>
                  <a:schemeClr val="dk2"/>
                </a:solidFill>
                <a:latin typeface="Montserrat"/>
                <a:ea typeface="Montserrat"/>
                <a:cs typeface="Montserrat"/>
                <a:sym typeface="Montserrat"/>
              </a:rPr>
              <a:t> Rate by 5%,8%,10%</a:t>
            </a:r>
            <a:endParaRPr>
              <a:solidFill>
                <a:schemeClr val="dk2"/>
              </a:solidFill>
              <a:latin typeface="Montserrat"/>
              <a:ea typeface="Montserrat"/>
              <a:cs typeface="Montserrat"/>
              <a:sym typeface="Montserrat"/>
            </a:endParaRPr>
          </a:p>
        </p:txBody>
      </p:sp>
      <p:pic>
        <p:nvPicPr>
          <p:cNvPr id="726" name="Google Shape;726;p77"/>
          <p:cNvPicPr preferRelativeResize="0"/>
          <p:nvPr/>
        </p:nvPicPr>
        <p:blipFill>
          <a:blip r:embed="rId3">
            <a:alphaModFix/>
          </a:blip>
          <a:stretch>
            <a:fillRect/>
          </a:stretch>
        </p:blipFill>
        <p:spPr>
          <a:xfrm>
            <a:off x="1908500" y="972025"/>
            <a:ext cx="5326995" cy="335317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8"/>
          <p:cNvSpPr txBox="1"/>
          <p:nvPr/>
        </p:nvSpPr>
        <p:spPr>
          <a:xfrm>
            <a:off x="3072000" y="413200"/>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dk1"/>
                </a:solidFill>
                <a:latin typeface="Vidaloka"/>
                <a:ea typeface="Vidaloka"/>
                <a:cs typeface="Vidaloka"/>
                <a:sym typeface="Vidaloka"/>
              </a:rPr>
              <a:t>Scenario Analysis</a:t>
            </a:r>
            <a:endParaRPr b="1" sz="2200">
              <a:solidFill>
                <a:schemeClr val="dk1"/>
              </a:solidFill>
              <a:latin typeface="Vidaloka"/>
              <a:ea typeface="Vidaloka"/>
              <a:cs typeface="Vidaloka"/>
              <a:sym typeface="Vidaloka"/>
            </a:endParaRPr>
          </a:p>
        </p:txBody>
      </p:sp>
      <p:pic>
        <p:nvPicPr>
          <p:cNvPr id="732" name="Google Shape;732;p78"/>
          <p:cNvPicPr preferRelativeResize="0"/>
          <p:nvPr/>
        </p:nvPicPr>
        <p:blipFill>
          <a:blip r:embed="rId3">
            <a:alphaModFix/>
          </a:blip>
          <a:stretch>
            <a:fillRect/>
          </a:stretch>
        </p:blipFill>
        <p:spPr>
          <a:xfrm>
            <a:off x="81925" y="1542275"/>
            <a:ext cx="4469851" cy="2800800"/>
          </a:xfrm>
          <a:prstGeom prst="rect">
            <a:avLst/>
          </a:prstGeom>
          <a:noFill/>
          <a:ln cap="flat" cmpd="sng" w="9525">
            <a:solidFill>
              <a:schemeClr val="accent1"/>
            </a:solidFill>
            <a:prstDash val="solid"/>
            <a:round/>
            <a:headEnd len="sm" w="sm" type="none"/>
            <a:tailEnd len="sm" w="sm" type="none"/>
          </a:ln>
        </p:spPr>
      </p:pic>
      <p:pic>
        <p:nvPicPr>
          <p:cNvPr id="733" name="Google Shape;733;p78"/>
          <p:cNvPicPr preferRelativeResize="0"/>
          <p:nvPr/>
        </p:nvPicPr>
        <p:blipFill>
          <a:blip r:embed="rId4">
            <a:alphaModFix/>
          </a:blip>
          <a:stretch>
            <a:fillRect/>
          </a:stretch>
        </p:blipFill>
        <p:spPr>
          <a:xfrm>
            <a:off x="4680725" y="1518426"/>
            <a:ext cx="4372250" cy="284850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79"/>
          <p:cNvSpPr txBox="1"/>
          <p:nvPr/>
        </p:nvSpPr>
        <p:spPr>
          <a:xfrm>
            <a:off x="877650" y="397950"/>
            <a:ext cx="7388700" cy="4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Vidaloka"/>
                <a:ea typeface="Vidaloka"/>
                <a:cs typeface="Vidaloka"/>
                <a:sym typeface="Vidaloka"/>
              </a:rPr>
              <a:t>Model 2: </a:t>
            </a:r>
            <a:r>
              <a:rPr b="1" lang="en" sz="2400">
                <a:solidFill>
                  <a:schemeClr val="dk2"/>
                </a:solidFill>
                <a:latin typeface="Vidaloka"/>
                <a:ea typeface="Vidaloka"/>
                <a:cs typeface="Vidaloka"/>
                <a:sym typeface="Vidaloka"/>
              </a:rPr>
              <a:t>Recurrent Neural Network using GRU</a:t>
            </a:r>
            <a:endParaRPr b="1" sz="2400">
              <a:solidFill>
                <a:schemeClr val="dk2"/>
              </a:solidFill>
              <a:latin typeface="Vidaloka"/>
              <a:ea typeface="Vidaloka"/>
              <a:cs typeface="Vidaloka"/>
              <a:sym typeface="Vidaloka"/>
            </a:endParaRPr>
          </a:p>
        </p:txBody>
      </p:sp>
      <p:pic>
        <p:nvPicPr>
          <p:cNvPr id="739" name="Google Shape;739;p79"/>
          <p:cNvPicPr preferRelativeResize="0"/>
          <p:nvPr/>
        </p:nvPicPr>
        <p:blipFill>
          <a:blip r:embed="rId3">
            <a:alphaModFix/>
          </a:blip>
          <a:stretch>
            <a:fillRect/>
          </a:stretch>
        </p:blipFill>
        <p:spPr>
          <a:xfrm>
            <a:off x="109100" y="1553575"/>
            <a:ext cx="3822100" cy="1537725"/>
          </a:xfrm>
          <a:prstGeom prst="rect">
            <a:avLst/>
          </a:prstGeom>
          <a:noFill/>
          <a:ln cap="flat" cmpd="sng" w="9525">
            <a:solidFill>
              <a:schemeClr val="accent1"/>
            </a:solidFill>
            <a:prstDash val="solid"/>
            <a:round/>
            <a:headEnd len="sm" w="sm" type="none"/>
            <a:tailEnd len="sm" w="sm" type="none"/>
          </a:ln>
        </p:spPr>
      </p:pic>
      <p:sp>
        <p:nvSpPr>
          <p:cNvPr id="740" name="Google Shape;740;p79"/>
          <p:cNvSpPr txBox="1"/>
          <p:nvPr/>
        </p:nvSpPr>
        <p:spPr>
          <a:xfrm>
            <a:off x="4208325" y="999400"/>
            <a:ext cx="4580700" cy="3771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2"/>
              </a:solidFill>
              <a:latin typeface="Montserrat"/>
              <a:ea typeface="Montserrat"/>
              <a:cs typeface="Montserrat"/>
              <a:sym typeface="Montserrat"/>
            </a:endParaRPr>
          </a:p>
          <a:p>
            <a:pPr indent="-292100" lvl="0" marL="457200" rtl="0" algn="l">
              <a:spcBef>
                <a:spcPts val="0"/>
              </a:spcBef>
              <a:spcAft>
                <a:spcPts val="0"/>
              </a:spcAft>
              <a:buClr>
                <a:schemeClr val="dk2"/>
              </a:buClr>
              <a:buSzPts val="1000"/>
              <a:buFont typeface="Montserrat"/>
              <a:buChar char="●"/>
            </a:pPr>
            <a:r>
              <a:rPr lang="en" sz="1600">
                <a:solidFill>
                  <a:schemeClr val="dk2"/>
                </a:solidFill>
                <a:latin typeface="Montserrat"/>
                <a:ea typeface="Montserrat"/>
                <a:cs typeface="Montserrat"/>
                <a:sym typeface="Montserrat"/>
              </a:rPr>
              <a:t>RNN is a deep learning model capable of learning the intricate relations within the time dataset.</a:t>
            </a:r>
            <a:endParaRPr sz="1600">
              <a:solidFill>
                <a:schemeClr val="dk2"/>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dk2"/>
              </a:solidFill>
              <a:latin typeface="Montserrat"/>
              <a:ea typeface="Montserrat"/>
              <a:cs typeface="Montserrat"/>
              <a:sym typeface="Montserrat"/>
            </a:endParaRPr>
          </a:p>
          <a:p>
            <a:pPr indent="-292100" lvl="0" marL="457200" rtl="0" algn="l">
              <a:spcBef>
                <a:spcPts val="0"/>
              </a:spcBef>
              <a:spcAft>
                <a:spcPts val="0"/>
              </a:spcAft>
              <a:buClr>
                <a:schemeClr val="dk1"/>
              </a:buClr>
              <a:buSzPts val="1000"/>
              <a:buFont typeface="Montserrat"/>
              <a:buChar char="●"/>
            </a:pPr>
            <a:r>
              <a:rPr lang="en" sz="1600">
                <a:solidFill>
                  <a:schemeClr val="dk1"/>
                </a:solidFill>
                <a:latin typeface="Montserrat"/>
                <a:ea typeface="Montserrat"/>
                <a:cs typeface="Montserrat"/>
                <a:sym typeface="Montserrat"/>
              </a:rPr>
              <a:t>Unlike a Machine Learning model, RNN has multiple hidden layers with its own different weights and biases.</a:t>
            </a:r>
            <a:endParaRPr sz="16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dk1"/>
              </a:solidFill>
              <a:latin typeface="Montserrat"/>
              <a:ea typeface="Montserrat"/>
              <a:cs typeface="Montserrat"/>
              <a:sym typeface="Montserrat"/>
            </a:endParaRPr>
          </a:p>
          <a:p>
            <a:pPr indent="-292100" lvl="0" marL="457200" rtl="0" algn="l">
              <a:spcBef>
                <a:spcPts val="0"/>
              </a:spcBef>
              <a:spcAft>
                <a:spcPts val="0"/>
              </a:spcAft>
              <a:buClr>
                <a:schemeClr val="dk1"/>
              </a:buClr>
              <a:buSzPts val="1000"/>
              <a:buFont typeface="Montserrat"/>
              <a:buChar char="●"/>
            </a:pPr>
            <a:r>
              <a:rPr lang="en" sz="1600">
                <a:solidFill>
                  <a:schemeClr val="dk1"/>
                </a:solidFill>
                <a:latin typeface="Montserrat"/>
                <a:ea typeface="Montserrat"/>
                <a:cs typeface="Montserrat"/>
                <a:sym typeface="Montserrat"/>
              </a:rPr>
              <a:t>In order to break this dataset, we have used multiple dense layers and GRU layers to learn the sequential data.</a:t>
            </a:r>
            <a:endParaRPr sz="1600">
              <a:solidFill>
                <a:schemeClr val="dk1"/>
              </a:solidFill>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dk2"/>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80"/>
          <p:cNvSpPr txBox="1"/>
          <p:nvPr/>
        </p:nvSpPr>
        <p:spPr>
          <a:xfrm>
            <a:off x="877650" y="397950"/>
            <a:ext cx="7388700" cy="4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chemeClr val="dk2"/>
              </a:solidFill>
              <a:latin typeface="Vidaloka"/>
              <a:ea typeface="Vidaloka"/>
              <a:cs typeface="Vidaloka"/>
              <a:sym typeface="Vidaloka"/>
            </a:endParaRPr>
          </a:p>
        </p:txBody>
      </p:sp>
      <p:pic>
        <p:nvPicPr>
          <p:cNvPr id="746" name="Google Shape;746;p80"/>
          <p:cNvPicPr preferRelativeResize="0"/>
          <p:nvPr/>
        </p:nvPicPr>
        <p:blipFill>
          <a:blip r:embed="rId3">
            <a:alphaModFix/>
          </a:blip>
          <a:stretch>
            <a:fillRect/>
          </a:stretch>
        </p:blipFill>
        <p:spPr>
          <a:xfrm>
            <a:off x="330450" y="862350"/>
            <a:ext cx="3674924" cy="2830374"/>
          </a:xfrm>
          <a:prstGeom prst="rect">
            <a:avLst/>
          </a:prstGeom>
          <a:noFill/>
          <a:ln>
            <a:noFill/>
          </a:ln>
        </p:spPr>
      </p:pic>
      <p:sp>
        <p:nvSpPr>
          <p:cNvPr id="747" name="Google Shape;747;p80"/>
          <p:cNvSpPr txBox="1"/>
          <p:nvPr/>
        </p:nvSpPr>
        <p:spPr>
          <a:xfrm>
            <a:off x="4407450" y="773950"/>
            <a:ext cx="3858900" cy="4156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Montserrat"/>
              <a:buChar char="●"/>
            </a:pPr>
            <a:r>
              <a:rPr lang="en" sz="1600">
                <a:solidFill>
                  <a:schemeClr val="dk1"/>
                </a:solidFill>
                <a:latin typeface="Montserrat"/>
                <a:ea typeface="Montserrat"/>
                <a:cs typeface="Montserrat"/>
                <a:sym typeface="Montserrat"/>
              </a:rPr>
              <a:t>GRU is responsible for effectively capturing dependencies in sequences.</a:t>
            </a:r>
            <a:endParaRPr sz="16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dk1"/>
              </a:solidFill>
              <a:latin typeface="Montserrat"/>
              <a:ea typeface="Montserrat"/>
              <a:cs typeface="Montserrat"/>
              <a:sym typeface="Montserrat"/>
            </a:endParaRPr>
          </a:p>
          <a:p>
            <a:pPr indent="-292100" lvl="0" marL="457200" rtl="0" algn="l">
              <a:spcBef>
                <a:spcPts val="0"/>
              </a:spcBef>
              <a:spcAft>
                <a:spcPts val="0"/>
              </a:spcAft>
              <a:buClr>
                <a:schemeClr val="dk1"/>
              </a:buClr>
              <a:buSzPts val="1000"/>
              <a:buFont typeface="Montserrat"/>
              <a:buChar char="●"/>
            </a:pPr>
            <a:r>
              <a:rPr lang="en" sz="1600">
                <a:solidFill>
                  <a:schemeClr val="dk1"/>
                </a:solidFill>
                <a:latin typeface="Montserrat"/>
                <a:ea typeface="Montserrat"/>
                <a:cs typeface="Montserrat"/>
                <a:sym typeface="Montserrat"/>
              </a:rPr>
              <a:t>Controlling how much of the information is passed or retained make them unique.</a:t>
            </a:r>
            <a:endParaRPr sz="16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dk1"/>
              </a:solidFill>
              <a:latin typeface="Montserrat"/>
              <a:ea typeface="Montserrat"/>
              <a:cs typeface="Montserrat"/>
              <a:sym typeface="Montserrat"/>
            </a:endParaRPr>
          </a:p>
          <a:p>
            <a:pPr indent="-292100" lvl="0" marL="457200" rtl="0" algn="l">
              <a:spcBef>
                <a:spcPts val="0"/>
              </a:spcBef>
              <a:spcAft>
                <a:spcPts val="0"/>
              </a:spcAft>
              <a:buClr>
                <a:schemeClr val="dk1"/>
              </a:buClr>
              <a:buSzPts val="1000"/>
              <a:buFont typeface="Montserrat"/>
              <a:buChar char="●"/>
            </a:pPr>
            <a:r>
              <a:rPr lang="en" sz="1600">
                <a:solidFill>
                  <a:schemeClr val="dk1"/>
                </a:solidFill>
                <a:latin typeface="Montserrat"/>
                <a:ea typeface="Montserrat"/>
                <a:cs typeface="Montserrat"/>
                <a:sym typeface="Montserrat"/>
              </a:rPr>
              <a:t>In our case we have used 3 GRU layers stacked for understanding the time dependencies and patterns.</a:t>
            </a:r>
            <a:endParaRPr sz="16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dk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81"/>
          <p:cNvSpPr txBox="1"/>
          <p:nvPr/>
        </p:nvSpPr>
        <p:spPr>
          <a:xfrm>
            <a:off x="877650" y="397950"/>
            <a:ext cx="7388700" cy="4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Vidaloka"/>
                <a:ea typeface="Vidaloka"/>
                <a:cs typeface="Vidaloka"/>
                <a:sym typeface="Vidaloka"/>
              </a:rPr>
              <a:t>Model Structure</a:t>
            </a:r>
            <a:endParaRPr b="1" sz="2400">
              <a:solidFill>
                <a:schemeClr val="dk2"/>
              </a:solidFill>
              <a:latin typeface="Vidaloka"/>
              <a:ea typeface="Vidaloka"/>
              <a:cs typeface="Vidaloka"/>
              <a:sym typeface="Vidaloka"/>
            </a:endParaRPr>
          </a:p>
        </p:txBody>
      </p:sp>
      <p:sp>
        <p:nvSpPr>
          <p:cNvPr id="753" name="Google Shape;753;p81"/>
          <p:cNvSpPr txBox="1"/>
          <p:nvPr/>
        </p:nvSpPr>
        <p:spPr>
          <a:xfrm>
            <a:off x="5004925" y="1014750"/>
            <a:ext cx="3858900" cy="3609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Montserrat"/>
              <a:buChar char="●"/>
            </a:pPr>
            <a:r>
              <a:rPr lang="en" sz="1600">
                <a:solidFill>
                  <a:schemeClr val="dk1"/>
                </a:solidFill>
                <a:latin typeface="Montserrat"/>
                <a:ea typeface="Montserrat"/>
                <a:cs typeface="Montserrat"/>
                <a:sym typeface="Montserrat"/>
              </a:rPr>
              <a:t>We start with 3 input layers, 2 for categorical and 1 for time</a:t>
            </a:r>
            <a:r>
              <a:rPr lang="en" sz="1600">
                <a:solidFill>
                  <a:schemeClr val="dk1"/>
                </a:solidFill>
                <a:latin typeface="Montserrat"/>
                <a:ea typeface="Montserrat"/>
                <a:cs typeface="Montserrat"/>
                <a:sym typeface="Montserrat"/>
              </a:rPr>
              <a:t>.</a:t>
            </a:r>
            <a:endParaRPr sz="16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dk1"/>
              </a:solidFill>
              <a:latin typeface="Montserrat"/>
              <a:ea typeface="Montserrat"/>
              <a:cs typeface="Montserrat"/>
              <a:sym typeface="Montserrat"/>
            </a:endParaRPr>
          </a:p>
          <a:p>
            <a:pPr indent="-292100" lvl="0" marL="457200" rtl="0" algn="l">
              <a:spcBef>
                <a:spcPts val="0"/>
              </a:spcBef>
              <a:spcAft>
                <a:spcPts val="0"/>
              </a:spcAft>
              <a:buClr>
                <a:schemeClr val="dk1"/>
              </a:buClr>
              <a:buSzPts val="1000"/>
              <a:buFont typeface="Montserrat"/>
              <a:buChar char="●"/>
            </a:pPr>
            <a:r>
              <a:rPr lang="en" sz="1600">
                <a:solidFill>
                  <a:schemeClr val="dk1"/>
                </a:solidFill>
                <a:latin typeface="Montserrat"/>
                <a:ea typeface="Montserrat"/>
                <a:cs typeface="Montserrat"/>
                <a:sym typeface="Montserrat"/>
              </a:rPr>
              <a:t>Next are the separate Dense Layers for the categorical and a stacked GRU layers for t.</a:t>
            </a:r>
            <a:endParaRPr sz="16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dk1"/>
              </a:solidFill>
              <a:latin typeface="Montserrat"/>
              <a:ea typeface="Montserrat"/>
              <a:cs typeface="Montserrat"/>
              <a:sym typeface="Montserrat"/>
            </a:endParaRPr>
          </a:p>
          <a:p>
            <a:pPr indent="-292100" lvl="0" marL="457200" rtl="0" algn="l">
              <a:spcBef>
                <a:spcPts val="0"/>
              </a:spcBef>
              <a:spcAft>
                <a:spcPts val="0"/>
              </a:spcAft>
              <a:buClr>
                <a:schemeClr val="dk1"/>
              </a:buClr>
              <a:buSzPts val="1000"/>
              <a:buFont typeface="Montserrat"/>
              <a:buChar char="●"/>
            </a:pPr>
            <a:r>
              <a:rPr lang="en" sz="1600">
                <a:solidFill>
                  <a:schemeClr val="dk1"/>
                </a:solidFill>
                <a:latin typeface="Montserrat"/>
                <a:ea typeface="Montserrat"/>
                <a:cs typeface="Montserrat"/>
                <a:sym typeface="Montserrat"/>
              </a:rPr>
              <a:t>The combined information then goes to the Stacked Dense Layers for our output(1 step).</a:t>
            </a:r>
            <a:endParaRPr sz="16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dk1"/>
              </a:solidFill>
              <a:latin typeface="Montserrat"/>
              <a:ea typeface="Montserrat"/>
              <a:cs typeface="Montserrat"/>
              <a:sym typeface="Montserrat"/>
            </a:endParaRPr>
          </a:p>
        </p:txBody>
      </p:sp>
      <p:pic>
        <p:nvPicPr>
          <p:cNvPr id="754" name="Google Shape;754;p81"/>
          <p:cNvPicPr preferRelativeResize="0"/>
          <p:nvPr/>
        </p:nvPicPr>
        <p:blipFill>
          <a:blip r:embed="rId3">
            <a:alphaModFix/>
          </a:blip>
          <a:stretch>
            <a:fillRect/>
          </a:stretch>
        </p:blipFill>
        <p:spPr>
          <a:xfrm>
            <a:off x="156000" y="1174413"/>
            <a:ext cx="4848927" cy="27946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pic>
        <p:nvPicPr>
          <p:cNvPr id="759" name="Google Shape;759;p82"/>
          <p:cNvPicPr preferRelativeResize="0"/>
          <p:nvPr/>
        </p:nvPicPr>
        <p:blipFill>
          <a:blip r:embed="rId3">
            <a:alphaModFix/>
          </a:blip>
          <a:stretch>
            <a:fillRect/>
          </a:stretch>
        </p:blipFill>
        <p:spPr>
          <a:xfrm>
            <a:off x="110075" y="1112955"/>
            <a:ext cx="6666150" cy="3461270"/>
          </a:xfrm>
          <a:prstGeom prst="rect">
            <a:avLst/>
          </a:prstGeom>
          <a:noFill/>
          <a:ln cap="flat" cmpd="sng" w="19050">
            <a:solidFill>
              <a:schemeClr val="accent1"/>
            </a:solidFill>
            <a:prstDash val="solid"/>
            <a:round/>
            <a:headEnd len="sm" w="sm" type="none"/>
            <a:tailEnd len="sm" w="sm" type="none"/>
          </a:ln>
        </p:spPr>
      </p:pic>
      <p:sp>
        <p:nvSpPr>
          <p:cNvPr id="760" name="Google Shape;760;p82"/>
          <p:cNvSpPr txBox="1"/>
          <p:nvPr/>
        </p:nvSpPr>
        <p:spPr>
          <a:xfrm>
            <a:off x="1827000" y="432950"/>
            <a:ext cx="5490000" cy="3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Montserrat"/>
                <a:ea typeface="Montserrat"/>
                <a:cs typeface="Montserrat"/>
                <a:sym typeface="Montserrat"/>
              </a:rPr>
              <a:t>RESULTS/PERFORMANCE</a:t>
            </a:r>
            <a:endParaRPr b="1" sz="1800">
              <a:solidFill>
                <a:schemeClr val="dk2"/>
              </a:solidFill>
              <a:latin typeface="Montserrat"/>
              <a:ea typeface="Montserrat"/>
              <a:cs typeface="Montserrat"/>
              <a:sym typeface="Montserrat"/>
            </a:endParaRPr>
          </a:p>
        </p:txBody>
      </p:sp>
      <p:sp>
        <p:nvSpPr>
          <p:cNvPr id="761" name="Google Shape;761;p82"/>
          <p:cNvSpPr/>
          <p:nvPr/>
        </p:nvSpPr>
        <p:spPr>
          <a:xfrm>
            <a:off x="6882275" y="1289825"/>
            <a:ext cx="2184900" cy="3284400"/>
          </a:xfrm>
          <a:prstGeom prst="rect">
            <a:avLst/>
          </a:prstGeom>
          <a:gradFill>
            <a:gsLst>
              <a:gs pos="0">
                <a:srgbClr val="D3A679"/>
              </a:gs>
              <a:gs pos="82000">
                <a:srgbClr val="E9D3BC"/>
              </a:gs>
              <a:gs pos="100000">
                <a:srgbClr val="FFFFFF">
                  <a:alpha val="0"/>
                </a:srgbClr>
              </a:gs>
            </a:gsLst>
            <a:path path="circle">
              <a:fillToRect b="50%" l="50%" r="50%" t="50%"/>
            </a:path>
            <a:tileRect/>
          </a:gra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dk1"/>
              </a:solidFill>
              <a:latin typeface="Montserrat Medium"/>
              <a:ea typeface="Montserrat Medium"/>
              <a:cs typeface="Montserrat Medium"/>
              <a:sym typeface="Montserrat Medium"/>
            </a:endParaRPr>
          </a:p>
        </p:txBody>
      </p:sp>
      <p:sp>
        <p:nvSpPr>
          <p:cNvPr id="762" name="Google Shape;762;p82"/>
          <p:cNvSpPr txBox="1"/>
          <p:nvPr/>
        </p:nvSpPr>
        <p:spPr>
          <a:xfrm>
            <a:off x="7036750" y="1488325"/>
            <a:ext cx="18495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Montserrat"/>
                <a:ea typeface="Montserrat"/>
                <a:cs typeface="Montserrat"/>
                <a:sym typeface="Montserrat"/>
              </a:rPr>
              <a:t>Training Dataset</a:t>
            </a:r>
            <a:endParaRPr b="1" sz="13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000">
                <a:solidFill>
                  <a:schemeClr val="dk2"/>
                </a:solidFill>
                <a:latin typeface="Montserrat"/>
                <a:ea typeface="Montserrat"/>
                <a:cs typeface="Montserrat"/>
                <a:sym typeface="Montserrat"/>
              </a:rPr>
              <a:t>MSE 0.3007</a:t>
            </a:r>
            <a:endParaRPr b="1" sz="10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000">
                <a:solidFill>
                  <a:schemeClr val="dk2"/>
                </a:solidFill>
                <a:latin typeface="Montserrat"/>
                <a:ea typeface="Montserrat"/>
                <a:cs typeface="Montserrat"/>
                <a:sym typeface="Montserrat"/>
              </a:rPr>
              <a:t>MAE 0.3471</a:t>
            </a:r>
            <a:endParaRPr b="1" sz="10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b="1" sz="10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300">
                <a:solidFill>
                  <a:schemeClr val="dk2"/>
                </a:solidFill>
                <a:latin typeface="Montserrat"/>
                <a:ea typeface="Montserrat"/>
                <a:cs typeface="Montserrat"/>
                <a:sym typeface="Montserrat"/>
              </a:rPr>
              <a:t>Testing Dataset</a:t>
            </a:r>
            <a:endParaRPr b="1" sz="13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000">
                <a:solidFill>
                  <a:schemeClr val="dk2"/>
                </a:solidFill>
                <a:latin typeface="Montserrat"/>
                <a:ea typeface="Montserrat"/>
                <a:cs typeface="Montserrat"/>
                <a:sym typeface="Montserrat"/>
              </a:rPr>
              <a:t>MSE 0.1454</a:t>
            </a:r>
            <a:endParaRPr b="1" sz="10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000">
                <a:solidFill>
                  <a:schemeClr val="dk2"/>
                </a:solidFill>
                <a:latin typeface="Montserrat"/>
                <a:ea typeface="Montserrat"/>
                <a:cs typeface="Montserrat"/>
                <a:sym typeface="Montserrat"/>
              </a:rPr>
              <a:t>MAE 0.3074</a:t>
            </a:r>
            <a:endParaRPr b="1" sz="10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b="1" sz="10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300">
                <a:solidFill>
                  <a:schemeClr val="dk2"/>
                </a:solidFill>
                <a:latin typeface="Montserrat"/>
                <a:ea typeface="Montserrat"/>
                <a:cs typeface="Montserrat"/>
                <a:sym typeface="Montserrat"/>
              </a:rPr>
              <a:t>Validation Dataset</a:t>
            </a:r>
            <a:endParaRPr b="1" sz="13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b="1" sz="13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000">
                <a:solidFill>
                  <a:schemeClr val="dk2"/>
                </a:solidFill>
                <a:latin typeface="Montserrat"/>
                <a:ea typeface="Montserrat"/>
                <a:cs typeface="Montserrat"/>
                <a:sym typeface="Montserrat"/>
              </a:rPr>
              <a:t>MSE 0.2001</a:t>
            </a:r>
            <a:endParaRPr b="1" sz="1000">
              <a:solidFill>
                <a:schemeClr val="dk2"/>
              </a:solidFill>
              <a:latin typeface="Montserrat"/>
              <a:ea typeface="Montserrat"/>
              <a:cs typeface="Montserrat"/>
              <a:sym typeface="Montserrat"/>
            </a:endParaRPr>
          </a:p>
          <a:p>
            <a:pPr indent="0" lvl="0" marL="0" rtl="0" algn="l">
              <a:spcBef>
                <a:spcPts val="0"/>
              </a:spcBef>
              <a:spcAft>
                <a:spcPts val="0"/>
              </a:spcAft>
              <a:buNone/>
            </a:pPr>
            <a:r>
              <a:rPr b="1" lang="en" sz="1000">
                <a:solidFill>
                  <a:schemeClr val="dk2"/>
                </a:solidFill>
                <a:latin typeface="Montserrat"/>
                <a:ea typeface="Montserrat"/>
                <a:cs typeface="Montserrat"/>
                <a:sym typeface="Montserrat"/>
              </a:rPr>
              <a:t>MAE 0.2250</a:t>
            </a:r>
            <a:endParaRPr b="1" sz="1000">
              <a:solidFill>
                <a:schemeClr val="dk2"/>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3A679"/>
            </a:gs>
            <a:gs pos="100000">
              <a:srgbClr val="FFFFFF">
                <a:alpha val="0"/>
              </a:srgbClr>
            </a:gs>
          </a:gsLst>
          <a:path path="circle">
            <a:fillToRect b="50%" l="50%" r="50%" t="50%"/>
          </a:path>
          <a:tileRect/>
        </a:gradFill>
      </p:bgPr>
    </p:bg>
    <p:spTree>
      <p:nvGrpSpPr>
        <p:cNvPr id="494" name="Shape 494"/>
        <p:cNvGrpSpPr/>
        <p:nvPr/>
      </p:nvGrpSpPr>
      <p:grpSpPr>
        <a:xfrm>
          <a:off x="0" y="0"/>
          <a:ext cx="0" cy="0"/>
          <a:chOff x="0" y="0"/>
          <a:chExt cx="0" cy="0"/>
        </a:xfrm>
      </p:grpSpPr>
      <p:sp>
        <p:nvSpPr>
          <p:cNvPr id="495" name="Google Shape;495;p56"/>
          <p:cNvSpPr txBox="1"/>
          <p:nvPr>
            <p:ph idx="4294967295" type="title"/>
          </p:nvPr>
        </p:nvSpPr>
        <p:spPr>
          <a:xfrm>
            <a:off x="1615200" y="1182450"/>
            <a:ext cx="5913600" cy="2778600"/>
          </a:xfrm>
          <a:prstGeom prst="rect">
            <a:avLst/>
          </a:prstGeom>
          <a:gradFill>
            <a:gsLst>
              <a:gs pos="0">
                <a:srgbClr val="D3A679"/>
              </a:gs>
              <a:gs pos="82000">
                <a:srgbClr val="E9D3BC"/>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t>Building the Foundation</a:t>
            </a:r>
            <a:endParaRPr sz="7200"/>
          </a:p>
        </p:txBody>
      </p:sp>
      <p:sp>
        <p:nvSpPr>
          <p:cNvPr id="496" name="Google Shape;496;p56"/>
          <p:cNvSpPr/>
          <p:nvPr/>
        </p:nvSpPr>
        <p:spPr>
          <a:xfrm>
            <a:off x="1663950" y="1139575"/>
            <a:ext cx="5816100" cy="3009900"/>
          </a:xfrm>
          <a:prstGeom prst="frame">
            <a:avLst>
              <a:gd fmla="val 12500" name="adj1"/>
            </a:avLst>
          </a:prstGeom>
          <a:gradFill>
            <a:gsLst>
              <a:gs pos="0">
                <a:srgbClr val="D3A679"/>
              </a:gs>
              <a:gs pos="100000">
                <a:srgbClr val="FFFFFF">
                  <a:alpha val="0"/>
                </a:srgbClr>
              </a:gs>
            </a:gsLst>
            <a:path path="circle">
              <a:fillToRect b="50%" l="50%" r="50%" t="50%"/>
            </a:path>
            <a:tileRect/>
          </a:gra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3A679"/>
            </a:gs>
            <a:gs pos="100000">
              <a:srgbClr val="FFFFFF">
                <a:alpha val="0"/>
              </a:srgbClr>
            </a:gs>
          </a:gsLst>
          <a:path path="circle">
            <a:fillToRect b="50%" l="50%" r="50%" t="50%"/>
          </a:path>
          <a:tileRect/>
        </a:gradFill>
      </p:bgPr>
    </p:bg>
    <p:spTree>
      <p:nvGrpSpPr>
        <p:cNvPr id="766" name="Shape 766"/>
        <p:cNvGrpSpPr/>
        <p:nvPr/>
      </p:nvGrpSpPr>
      <p:grpSpPr>
        <a:xfrm>
          <a:off x="0" y="0"/>
          <a:ext cx="0" cy="0"/>
          <a:chOff x="0" y="0"/>
          <a:chExt cx="0" cy="0"/>
        </a:xfrm>
      </p:grpSpPr>
      <p:sp>
        <p:nvSpPr>
          <p:cNvPr id="767" name="Google Shape;767;p83"/>
          <p:cNvSpPr txBox="1"/>
          <p:nvPr>
            <p:ph idx="4294967295" type="title"/>
          </p:nvPr>
        </p:nvSpPr>
        <p:spPr>
          <a:xfrm>
            <a:off x="1817175" y="1182450"/>
            <a:ext cx="5492700" cy="2778600"/>
          </a:xfrm>
          <a:prstGeom prst="rect">
            <a:avLst/>
          </a:prstGeom>
          <a:gradFill>
            <a:gsLst>
              <a:gs pos="0">
                <a:srgbClr val="D3A679"/>
              </a:gs>
              <a:gs pos="82000">
                <a:srgbClr val="E9D3BC"/>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t>Evaluation</a:t>
            </a:r>
            <a:endParaRPr sz="7200"/>
          </a:p>
        </p:txBody>
      </p:sp>
      <p:sp>
        <p:nvSpPr>
          <p:cNvPr id="768" name="Google Shape;768;p83"/>
          <p:cNvSpPr/>
          <p:nvPr/>
        </p:nvSpPr>
        <p:spPr>
          <a:xfrm>
            <a:off x="1878775" y="1278150"/>
            <a:ext cx="5363400" cy="2587200"/>
          </a:xfrm>
          <a:prstGeom prst="frame">
            <a:avLst>
              <a:gd fmla="val 12500" name="adj1"/>
            </a:avLst>
          </a:prstGeom>
          <a:gradFill>
            <a:gsLst>
              <a:gs pos="0">
                <a:srgbClr val="D3A679"/>
              </a:gs>
              <a:gs pos="100000">
                <a:srgbClr val="FFFFFF">
                  <a:alpha val="0"/>
                </a:srgbClr>
              </a:gs>
            </a:gsLst>
            <a:path path="circle">
              <a:fillToRect b="50%" l="50%" r="50%" t="50%"/>
            </a:path>
            <a:tileRect/>
          </a:gra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graphicFrame>
        <p:nvGraphicFramePr>
          <p:cNvPr id="773" name="Google Shape;773;p84"/>
          <p:cNvGraphicFramePr/>
          <p:nvPr/>
        </p:nvGraphicFramePr>
        <p:xfrm>
          <a:off x="1890025" y="1235150"/>
          <a:ext cx="3000000" cy="3000000"/>
        </p:xfrm>
        <a:graphic>
          <a:graphicData uri="http://schemas.openxmlformats.org/drawingml/2006/table">
            <a:tbl>
              <a:tblPr>
                <a:noFill/>
                <a:tableStyleId>{AD0A61F1-DF99-464E-A8ED-C7FE122FE273}</a:tableStyleId>
              </a:tblPr>
              <a:tblGrid>
                <a:gridCol w="1395500"/>
                <a:gridCol w="1395500"/>
                <a:gridCol w="1395500"/>
                <a:gridCol w="1395500"/>
              </a:tblGrid>
              <a:tr h="657750">
                <a:tc>
                  <a:txBody>
                    <a:bodyPr/>
                    <a:lstStyle/>
                    <a:p>
                      <a:pPr indent="0" lvl="0" marL="0" rtl="0" algn="l">
                        <a:spcBef>
                          <a:spcPts val="0"/>
                        </a:spcBef>
                        <a:spcAft>
                          <a:spcPts val="0"/>
                        </a:spcAft>
                        <a:buNone/>
                      </a:pPr>
                      <a:r>
                        <a:t/>
                      </a:r>
                      <a:endParaRPr sz="200"/>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MSE</a:t>
                      </a:r>
                      <a:endParaRPr b="1">
                        <a:solidFill>
                          <a:schemeClr val="lt1"/>
                        </a:solidFill>
                        <a:latin typeface="Montserrat"/>
                        <a:ea typeface="Montserrat"/>
                        <a:cs typeface="Montserrat"/>
                        <a:sym typeface="Montserrat"/>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MAE</a:t>
                      </a:r>
                      <a:endParaRPr sz="200"/>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R^2</a:t>
                      </a:r>
                      <a:endParaRPr sz="200"/>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1"/>
                    </a:solidFill>
                  </a:tcPr>
                </a:tc>
              </a:tr>
              <a:tr h="657750">
                <a:tc>
                  <a:txBody>
                    <a:bodyPr/>
                    <a:lstStyle/>
                    <a:p>
                      <a:pPr indent="0" lvl="0" marL="0" rtl="0" algn="ctr">
                        <a:spcBef>
                          <a:spcPts val="0"/>
                        </a:spcBef>
                        <a:spcAft>
                          <a:spcPts val="0"/>
                        </a:spcAft>
                        <a:buClr>
                          <a:schemeClr val="dk1"/>
                        </a:buClr>
                        <a:buSzPts val="1100"/>
                        <a:buFont typeface="Arial"/>
                        <a:buNone/>
                      </a:pPr>
                      <a:r>
                        <a:rPr b="1" lang="en" sz="1500">
                          <a:solidFill>
                            <a:schemeClr val="lt1"/>
                          </a:solidFill>
                          <a:latin typeface="Montserrat"/>
                          <a:ea typeface="Montserrat"/>
                          <a:cs typeface="Montserrat"/>
                          <a:sym typeface="Montserrat"/>
                        </a:rPr>
                        <a:t>LSTM</a:t>
                      </a:r>
                      <a:endParaRPr b="1" sz="1500">
                        <a:solidFill>
                          <a:schemeClr val="lt1"/>
                        </a:solidFill>
                        <a:latin typeface="Montserrat"/>
                        <a:ea typeface="Montserrat"/>
                        <a:cs typeface="Montserrat"/>
                        <a:sym typeface="Montserrat"/>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800">
                          <a:latin typeface="Montserrat Medium"/>
                          <a:ea typeface="Montserrat Medium"/>
                          <a:cs typeface="Montserrat Medium"/>
                          <a:sym typeface="Montserrat Medium"/>
                        </a:rPr>
                        <a:t> 3650</a:t>
                      </a:r>
                      <a:endParaRPr sz="1800">
                        <a:latin typeface="Montserrat Medium"/>
                        <a:ea typeface="Montserrat Medium"/>
                        <a:cs typeface="Montserrat Medium"/>
                        <a:sym typeface="Montserrat Medium"/>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latin typeface="Montserrat Medium"/>
                          <a:ea typeface="Montserrat Medium"/>
                          <a:cs typeface="Montserrat Medium"/>
                          <a:sym typeface="Montserrat Medium"/>
                        </a:rPr>
                        <a:t>157</a:t>
                      </a:r>
                      <a:endParaRPr sz="1800">
                        <a:latin typeface="Montserrat Medium"/>
                        <a:ea typeface="Montserrat Medium"/>
                        <a:cs typeface="Montserrat Medium"/>
                        <a:sym typeface="Montserrat Medium"/>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latin typeface="Montserrat Medium"/>
                          <a:ea typeface="Montserrat Medium"/>
                          <a:cs typeface="Montserrat Medium"/>
                          <a:sym typeface="Montserrat Medium"/>
                        </a:rPr>
                        <a:t>0.92</a:t>
                      </a:r>
                      <a:endParaRPr sz="1800">
                        <a:latin typeface="Montserrat Medium"/>
                        <a:ea typeface="Montserrat Medium"/>
                        <a:cs typeface="Montserrat Medium"/>
                        <a:sym typeface="Montserrat Medium"/>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r>
              <a:tr h="657750">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XGBoost</a:t>
                      </a:r>
                      <a:endParaRPr b="1">
                        <a:solidFill>
                          <a:schemeClr val="lt1"/>
                        </a:solidFill>
                        <a:latin typeface="Montserrat"/>
                        <a:ea typeface="Montserrat"/>
                        <a:cs typeface="Montserrat"/>
                        <a:sym typeface="Montserrat"/>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800">
                          <a:latin typeface="Montserrat Medium"/>
                          <a:ea typeface="Montserrat Medium"/>
                          <a:cs typeface="Montserrat Medium"/>
                          <a:sym typeface="Montserrat Medium"/>
                        </a:rPr>
                        <a:t>729</a:t>
                      </a:r>
                      <a:endParaRPr sz="1800">
                        <a:latin typeface="Montserrat Medium"/>
                        <a:ea typeface="Montserrat Medium"/>
                        <a:cs typeface="Montserrat Medium"/>
                        <a:sym typeface="Montserrat Medium"/>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latin typeface="Montserrat Medium"/>
                          <a:ea typeface="Montserrat Medium"/>
                          <a:cs typeface="Montserrat Medium"/>
                          <a:sym typeface="Montserrat Medium"/>
                        </a:rPr>
                        <a:t>18.7</a:t>
                      </a:r>
                      <a:endParaRPr sz="1800">
                        <a:latin typeface="Montserrat Medium"/>
                        <a:ea typeface="Montserrat Medium"/>
                        <a:cs typeface="Montserrat Medium"/>
                        <a:sym typeface="Montserrat Medium"/>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latin typeface="Montserrat Medium"/>
                          <a:ea typeface="Montserrat Medium"/>
                          <a:cs typeface="Montserrat Medium"/>
                          <a:sym typeface="Montserrat Medium"/>
                        </a:rPr>
                        <a:t>0.96</a:t>
                      </a:r>
                      <a:endParaRPr sz="1800">
                        <a:latin typeface="Montserrat Medium"/>
                        <a:ea typeface="Montserrat Medium"/>
                        <a:cs typeface="Montserrat Medium"/>
                        <a:sym typeface="Montserrat Medium"/>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r>
              <a:tr h="657750">
                <a:tc>
                  <a:txBody>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ARIMA</a:t>
                      </a:r>
                      <a:endParaRPr b="1">
                        <a:solidFill>
                          <a:schemeClr val="lt1"/>
                        </a:solidFill>
                        <a:latin typeface="Montserrat"/>
                        <a:ea typeface="Montserrat"/>
                        <a:cs typeface="Montserrat"/>
                        <a:sym typeface="Montserrat"/>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800">
                          <a:latin typeface="Montserrat Medium"/>
                          <a:ea typeface="Montserrat Medium"/>
                          <a:cs typeface="Montserrat Medium"/>
                          <a:sym typeface="Montserrat Medium"/>
                        </a:rPr>
                        <a:t>1162.81</a:t>
                      </a:r>
                      <a:endParaRPr sz="1800">
                        <a:latin typeface="Montserrat Medium"/>
                        <a:ea typeface="Montserrat Medium"/>
                        <a:cs typeface="Montserrat Medium"/>
                        <a:sym typeface="Montserrat Medium"/>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latin typeface="Montserrat Medium"/>
                          <a:ea typeface="Montserrat Medium"/>
                          <a:cs typeface="Montserrat Medium"/>
                          <a:sym typeface="Montserrat Medium"/>
                        </a:rPr>
                        <a:t>19.57</a:t>
                      </a:r>
                      <a:endParaRPr sz="1800">
                        <a:latin typeface="Montserrat Medium"/>
                        <a:ea typeface="Montserrat Medium"/>
                        <a:cs typeface="Montserrat Medium"/>
                        <a:sym typeface="Montserrat Medium"/>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latin typeface="Montserrat Medium"/>
                          <a:ea typeface="Montserrat Medium"/>
                          <a:cs typeface="Montserrat Medium"/>
                          <a:sym typeface="Montserrat Medium"/>
                        </a:rPr>
                        <a:t>0.86</a:t>
                      </a:r>
                      <a:endParaRPr sz="1800">
                        <a:latin typeface="Montserrat Medium"/>
                        <a:ea typeface="Montserrat Medium"/>
                        <a:cs typeface="Montserrat Medium"/>
                        <a:sym typeface="Montserrat Medium"/>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2"/>
                    </a:solidFill>
                  </a:tcPr>
                </a:tc>
              </a:tr>
            </a:tbl>
          </a:graphicData>
        </a:graphic>
      </p:graphicFrame>
      <p:sp>
        <p:nvSpPr>
          <p:cNvPr id="774" name="Google Shape;774;p84"/>
          <p:cNvSpPr txBox="1"/>
          <p:nvPr/>
        </p:nvSpPr>
        <p:spPr>
          <a:xfrm>
            <a:off x="2401325" y="423850"/>
            <a:ext cx="4559400" cy="40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Vidaloka"/>
                <a:ea typeface="Vidaloka"/>
                <a:cs typeface="Vidaloka"/>
                <a:sym typeface="Vidaloka"/>
              </a:rPr>
              <a:t>All Model Statistics</a:t>
            </a:r>
            <a:endParaRPr b="1" sz="2400">
              <a:solidFill>
                <a:schemeClr val="dk2"/>
              </a:solidFill>
              <a:latin typeface="Vidaloka"/>
              <a:ea typeface="Vidaloka"/>
              <a:cs typeface="Vidaloka"/>
              <a:sym typeface="Vidalok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5"/>
          <p:cNvSpPr txBox="1"/>
          <p:nvPr/>
        </p:nvSpPr>
        <p:spPr>
          <a:xfrm>
            <a:off x="2292300" y="423850"/>
            <a:ext cx="4559400" cy="40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Vidaloka"/>
                <a:ea typeface="Vidaloka"/>
                <a:cs typeface="Vidaloka"/>
                <a:sym typeface="Vidaloka"/>
              </a:rPr>
              <a:t>Challenges </a:t>
            </a:r>
            <a:r>
              <a:rPr lang="en" sz="2000">
                <a:solidFill>
                  <a:schemeClr val="dk2"/>
                </a:solidFill>
                <a:latin typeface="Vidaloka"/>
                <a:ea typeface="Vidaloka"/>
                <a:cs typeface="Vidaloka"/>
                <a:sym typeface="Vidaloka"/>
              </a:rPr>
              <a:t>&amp;</a:t>
            </a:r>
            <a:r>
              <a:rPr b="1" lang="en" sz="2400">
                <a:solidFill>
                  <a:schemeClr val="dk2"/>
                </a:solidFill>
                <a:latin typeface="Vidaloka"/>
                <a:ea typeface="Vidaloka"/>
                <a:cs typeface="Vidaloka"/>
                <a:sym typeface="Vidaloka"/>
              </a:rPr>
              <a:t> Limitations</a:t>
            </a:r>
            <a:endParaRPr b="1" sz="2400">
              <a:solidFill>
                <a:schemeClr val="dk2"/>
              </a:solidFill>
              <a:latin typeface="Vidaloka"/>
              <a:ea typeface="Vidaloka"/>
              <a:cs typeface="Vidaloka"/>
              <a:sym typeface="Vidaloka"/>
            </a:endParaRPr>
          </a:p>
        </p:txBody>
      </p:sp>
      <p:grpSp>
        <p:nvGrpSpPr>
          <p:cNvPr id="780" name="Google Shape;780;p85"/>
          <p:cNvGrpSpPr/>
          <p:nvPr/>
        </p:nvGrpSpPr>
        <p:grpSpPr>
          <a:xfrm>
            <a:off x="917161" y="1174365"/>
            <a:ext cx="7309679" cy="3085717"/>
            <a:chOff x="238125" y="1188750"/>
            <a:chExt cx="7140450" cy="3335550"/>
          </a:xfrm>
        </p:grpSpPr>
        <p:sp>
          <p:nvSpPr>
            <p:cNvPr id="781" name="Google Shape;781;p8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gradFill>
              <a:gsLst>
                <a:gs pos="0">
                  <a:srgbClr val="D3A679"/>
                </a:gs>
                <a:gs pos="82000">
                  <a:srgbClr val="E9D3BC"/>
                </a:gs>
                <a:gs pos="100000">
                  <a:srgbClr val="FFFFFF">
                    <a:alpha val="0"/>
                  </a:srgbClr>
                </a:gs>
              </a:gsLst>
              <a:path path="circle">
                <a:fillToRect b="50%" l="50%" r="50%" t="50%"/>
              </a:path>
              <a:tileRect/>
            </a:gra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Montserrat"/>
                  <a:ea typeface="Montserrat"/>
                  <a:cs typeface="Montserrat"/>
                  <a:sym typeface="Montserrat"/>
                </a:rPr>
                <a:t>No product names/other characteristics</a:t>
              </a:r>
              <a:endParaRPr b="1" sz="1200">
                <a:latin typeface="Montserrat"/>
                <a:ea typeface="Montserrat"/>
                <a:cs typeface="Montserrat"/>
                <a:sym typeface="Montserrat"/>
              </a:endParaRPr>
            </a:p>
            <a:p>
              <a:pPr indent="0" lvl="0" marL="0" rtl="0" algn="ctr">
                <a:spcBef>
                  <a:spcPts val="0"/>
                </a:spcBef>
                <a:spcAft>
                  <a:spcPts val="0"/>
                </a:spcAft>
                <a:buNone/>
              </a:pPr>
              <a:r>
                <a:t/>
              </a:r>
              <a:endParaRPr b="1" sz="12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With other </a:t>
              </a:r>
              <a:r>
                <a:rPr lang="en" sz="1000">
                  <a:latin typeface="Montserrat"/>
                  <a:ea typeface="Montserrat"/>
                  <a:cs typeface="Montserrat"/>
                  <a:sym typeface="Montserrat"/>
                </a:rPr>
                <a:t>characteristics we would hope to      analyze other aspects that could affect </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elasticities such as regionality of wine,                    taste, luxury wine categories and</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customer data like gender, income etc.</a:t>
              </a:r>
              <a:endParaRPr sz="1000">
                <a:latin typeface="Montserrat"/>
                <a:ea typeface="Montserrat"/>
                <a:cs typeface="Montserrat"/>
                <a:sym typeface="Montserrat"/>
              </a:endParaRPr>
            </a:p>
          </p:txBody>
        </p:sp>
        <p:sp>
          <p:nvSpPr>
            <p:cNvPr id="782" name="Google Shape;782;p8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gradFill>
              <a:gsLst>
                <a:gs pos="0">
                  <a:srgbClr val="D3A679"/>
                </a:gs>
                <a:gs pos="82000">
                  <a:srgbClr val="E9D3BC"/>
                </a:gs>
                <a:gs pos="100000">
                  <a:srgbClr val="FFFFFF">
                    <a:alpha val="0"/>
                  </a:srgbClr>
                </a:gs>
              </a:gsLst>
              <a:path path="circle">
                <a:fillToRect b="50%" l="50%" r="50%" t="50%"/>
              </a:path>
              <a:tileRect/>
            </a:gra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      Historical Data Limitation</a:t>
              </a:r>
              <a:endParaRPr/>
            </a:p>
          </p:txBody>
        </p:sp>
        <p:sp>
          <p:nvSpPr>
            <p:cNvPr id="783" name="Google Shape;783;p8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gradFill>
              <a:gsLst>
                <a:gs pos="0">
                  <a:srgbClr val="D3A679"/>
                </a:gs>
                <a:gs pos="82000">
                  <a:srgbClr val="E9D3BC"/>
                </a:gs>
                <a:gs pos="100000">
                  <a:srgbClr val="FFFFFF">
                    <a:alpha val="0"/>
                  </a:srgbClr>
                </a:gs>
              </a:gsLst>
              <a:path path="circle">
                <a:fillToRect b="50%" l="50%" r="50%" t="50%"/>
              </a:path>
              <a:tileRect/>
            </a:gra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                    D</a:t>
              </a:r>
              <a:r>
                <a:rPr b="1" lang="en" sz="1200">
                  <a:solidFill>
                    <a:schemeClr val="dk1"/>
                  </a:solidFill>
                  <a:latin typeface="Montserrat"/>
                  <a:ea typeface="Montserrat"/>
                  <a:cs typeface="Montserrat"/>
                  <a:sym typeface="Montserrat"/>
                </a:rPr>
                <a:t>iscontinuous Time Series</a:t>
              </a:r>
              <a:endParaRPr b="1"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a:ea typeface="Montserrat"/>
                <a:cs typeface="Montserrat"/>
                <a:sym typeface="Montserrat"/>
              </a:endParaRPr>
            </a:p>
          </p:txBody>
        </p:sp>
        <p:sp>
          <p:nvSpPr>
            <p:cNvPr id="784" name="Google Shape;784;p8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gradFill>
              <a:gsLst>
                <a:gs pos="0">
                  <a:srgbClr val="D3A679"/>
                </a:gs>
                <a:gs pos="82000">
                  <a:srgbClr val="E9D3BC"/>
                </a:gs>
                <a:gs pos="100000">
                  <a:srgbClr val="FFFFFF">
                    <a:alpha val="0"/>
                  </a:srgbClr>
                </a:gs>
              </a:gsLst>
              <a:path path="circle">
                <a:fillToRect b="50%" l="50%" r="50%" t="50%"/>
              </a:path>
              <a:tileRect/>
            </a:gra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Montserrat"/>
                  <a:ea typeface="Montserrat"/>
                  <a:cs typeface="Montserrat"/>
                  <a:sym typeface="Montserrat"/>
                </a:rPr>
                <a:t>                 </a:t>
              </a:r>
              <a:r>
                <a:rPr b="1" lang="en" sz="1200">
                  <a:solidFill>
                    <a:schemeClr val="dk1"/>
                  </a:solidFill>
                  <a:latin typeface="Montserrat"/>
                  <a:ea typeface="Montserrat"/>
                  <a:cs typeface="Montserrat"/>
                  <a:sym typeface="Montserrat"/>
                </a:rPr>
                <a:t>Cross Elasticity</a:t>
              </a:r>
              <a:endParaRPr b="1" sz="1200">
                <a:latin typeface="Montserrat"/>
                <a:ea typeface="Montserrat"/>
                <a:cs typeface="Montserrat"/>
                <a:sym typeface="Montserrat"/>
              </a:endParaRPr>
            </a:p>
          </p:txBody>
        </p:sp>
        <p:sp>
          <p:nvSpPr>
            <p:cNvPr id="785" name="Google Shape;785;p8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gradFill>
              <a:gsLst>
                <a:gs pos="0">
                  <a:srgbClr val="D3A679"/>
                </a:gs>
                <a:gs pos="82000">
                  <a:srgbClr val="E9D3BC"/>
                </a:gs>
                <a:gs pos="100000">
                  <a:srgbClr val="FFFFFF">
                    <a:alpha val="0"/>
                  </a:srgbClr>
                </a:gs>
              </a:gsLst>
              <a:path path="circle">
                <a:fillToRect b="50%" l="50%" r="50%" t="50%"/>
              </a:path>
              <a:tileRect/>
            </a:gra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85"/>
          <p:cNvGrpSpPr/>
          <p:nvPr/>
        </p:nvGrpSpPr>
        <p:grpSpPr>
          <a:xfrm>
            <a:off x="4172140" y="2346612"/>
            <a:ext cx="672270" cy="741239"/>
            <a:chOff x="-3365275" y="3253275"/>
            <a:chExt cx="222150" cy="291425"/>
          </a:xfrm>
        </p:grpSpPr>
        <p:sp>
          <p:nvSpPr>
            <p:cNvPr id="787" name="Google Shape;787;p8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accent2"/>
            </a:solidFill>
            <a:ln cap="flat" cmpd="sng" w="9525">
              <a:solidFill>
                <a:srgbClr val="D3A6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accent2"/>
            </a:solidFill>
            <a:ln cap="flat" cmpd="sng" w="9525">
              <a:solidFill>
                <a:srgbClr val="D3A6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85"/>
          <p:cNvSpPr txBox="1"/>
          <p:nvPr/>
        </p:nvSpPr>
        <p:spPr>
          <a:xfrm>
            <a:off x="5438700" y="1497075"/>
            <a:ext cx="2888400" cy="9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a:ea typeface="Montserrat"/>
                <a:cs typeface="Montserrat"/>
                <a:sym typeface="Montserrat"/>
              </a:rPr>
              <a:t>Sales trends of products that have long             periods of discontinuous data make it hard to implement into time series forecasting and limit prediction accuracy.</a:t>
            </a:r>
            <a:endParaRPr/>
          </a:p>
        </p:txBody>
      </p:sp>
      <p:sp>
        <p:nvSpPr>
          <p:cNvPr id="790" name="Google Shape;790;p85"/>
          <p:cNvSpPr txBox="1"/>
          <p:nvPr/>
        </p:nvSpPr>
        <p:spPr>
          <a:xfrm>
            <a:off x="5438700" y="3170450"/>
            <a:ext cx="2888400" cy="9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a:ea typeface="Montserrat"/>
                <a:cs typeface="Montserrat"/>
                <a:sym typeface="Montserrat"/>
              </a:rPr>
              <a:t>Calculating cross-price elasticities </a:t>
            </a:r>
            <a:r>
              <a:rPr lang="en" sz="1000">
                <a:solidFill>
                  <a:schemeClr val="dk1"/>
                </a:solidFill>
                <a:latin typeface="Montserrat"/>
                <a:ea typeface="Montserrat"/>
                <a:cs typeface="Montserrat"/>
                <a:sym typeface="Montserrat"/>
              </a:rPr>
              <a:t>across</a:t>
            </a:r>
            <a:r>
              <a:rPr lang="en" sz="1000">
                <a:solidFill>
                  <a:schemeClr val="dk1"/>
                </a:solidFill>
                <a:latin typeface="Montserrat"/>
                <a:ea typeface="Montserrat"/>
                <a:cs typeface="Montserrat"/>
                <a:sym typeface="Montserrat"/>
              </a:rPr>
              <a:t> </a:t>
            </a:r>
            <a:r>
              <a:rPr lang="en" sz="1000">
                <a:solidFill>
                  <a:schemeClr val="dk1"/>
                </a:solidFill>
                <a:latin typeface="Montserrat"/>
                <a:ea typeface="Montserrat"/>
                <a:cs typeface="Montserrat"/>
                <a:sym typeface="Montserrat"/>
              </a:rPr>
              <a:t>products is a difficult task and takes a tedious amount of input.</a:t>
            </a:r>
            <a:endParaRPr/>
          </a:p>
        </p:txBody>
      </p:sp>
      <p:sp>
        <p:nvSpPr>
          <p:cNvPr id="791" name="Google Shape;791;p85"/>
          <p:cNvSpPr txBox="1"/>
          <p:nvPr/>
        </p:nvSpPr>
        <p:spPr>
          <a:xfrm>
            <a:off x="917150" y="3170450"/>
            <a:ext cx="2888400" cy="9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Montserrat"/>
                <a:ea typeface="Montserrat"/>
                <a:cs typeface="Montserrat"/>
                <a:sym typeface="Montserrat"/>
              </a:rPr>
              <a:t>Due to limited data of only 3.5 years and our constraint of 30 size window, we had to train our model with only 80 rows.</a:t>
            </a:r>
            <a:endParaRPr sz="1000">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86"/>
          <p:cNvSpPr txBox="1"/>
          <p:nvPr/>
        </p:nvSpPr>
        <p:spPr>
          <a:xfrm>
            <a:off x="2292300" y="423850"/>
            <a:ext cx="4559400" cy="40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Vidaloka"/>
                <a:ea typeface="Vidaloka"/>
                <a:cs typeface="Vidaloka"/>
                <a:sym typeface="Vidaloka"/>
              </a:rPr>
              <a:t>Recommendations </a:t>
            </a:r>
            <a:endParaRPr b="1" sz="2400">
              <a:solidFill>
                <a:schemeClr val="dk2"/>
              </a:solidFill>
              <a:latin typeface="Vidaloka"/>
              <a:ea typeface="Vidaloka"/>
              <a:cs typeface="Vidaloka"/>
              <a:sym typeface="Vidaloka"/>
            </a:endParaRPr>
          </a:p>
        </p:txBody>
      </p:sp>
      <p:sp>
        <p:nvSpPr>
          <p:cNvPr id="797" name="Google Shape;797;p86"/>
          <p:cNvSpPr txBox="1"/>
          <p:nvPr/>
        </p:nvSpPr>
        <p:spPr>
          <a:xfrm>
            <a:off x="650400" y="1203350"/>
            <a:ext cx="8334900" cy="2770500"/>
          </a:xfrm>
          <a:prstGeom prst="rect">
            <a:avLst/>
          </a:prstGeom>
          <a:gradFill>
            <a:gsLst>
              <a:gs pos="0">
                <a:srgbClr val="D3A679"/>
              </a:gs>
              <a:gs pos="100000">
                <a:srgbClr val="FFFFFF">
                  <a:alpha val="0"/>
                </a:srgbClr>
              </a:gs>
            </a:gsLst>
            <a:path path="circle">
              <a:fillToRect b="50%" l="50%" r="50%" t="50%"/>
            </a:path>
            <a:tileRect/>
          </a:grad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ontserrat"/>
                <a:ea typeface="Montserrat"/>
                <a:cs typeface="Montserrat"/>
                <a:sym typeface="Montserrat"/>
              </a:rPr>
              <a:t>Customer basket data will aid a more </a:t>
            </a:r>
            <a:r>
              <a:rPr b="1" lang="en">
                <a:solidFill>
                  <a:schemeClr val="dk1"/>
                </a:solidFill>
                <a:latin typeface="Montserrat"/>
                <a:ea typeface="Montserrat"/>
                <a:cs typeface="Montserrat"/>
                <a:sym typeface="Montserrat"/>
              </a:rPr>
              <a:t>rigorous</a:t>
            </a:r>
            <a:r>
              <a:rPr b="1" lang="en">
                <a:solidFill>
                  <a:schemeClr val="dk1"/>
                </a:solidFill>
                <a:latin typeface="Montserrat"/>
                <a:ea typeface="Montserrat"/>
                <a:cs typeface="Montserrat"/>
                <a:sym typeface="Montserrat"/>
              </a:rPr>
              <a:t> cross price elasticity analysis</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rPr b="1" lang="en">
                <a:solidFill>
                  <a:schemeClr val="dk1"/>
                </a:solidFill>
                <a:latin typeface="Montserrat"/>
                <a:ea typeface="Montserrat"/>
                <a:cs typeface="Montserrat"/>
                <a:sym typeface="Montserrat"/>
              </a:rPr>
              <a:t>More Features to be included such as alcohol concentration, flavor, country of origin to conduct a more extensive analysis</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rPr b="1" lang="en">
                <a:solidFill>
                  <a:schemeClr val="dk1"/>
                </a:solidFill>
                <a:latin typeface="Montserrat"/>
                <a:ea typeface="Montserrat"/>
                <a:cs typeface="Montserrat"/>
                <a:sym typeface="Montserrat"/>
              </a:rPr>
              <a:t>Use Scenario Analysis for </a:t>
            </a:r>
            <a:r>
              <a:rPr b="1" lang="en">
                <a:solidFill>
                  <a:schemeClr val="dk1"/>
                </a:solidFill>
                <a:latin typeface="Montserrat"/>
                <a:ea typeface="Montserrat"/>
                <a:cs typeface="Montserrat"/>
                <a:sym typeface="Montserrat"/>
              </a:rPr>
              <a:t>future</a:t>
            </a:r>
            <a:r>
              <a:rPr b="1" lang="en">
                <a:solidFill>
                  <a:schemeClr val="dk1"/>
                </a:solidFill>
                <a:latin typeface="Montserrat"/>
                <a:ea typeface="Montserrat"/>
                <a:cs typeface="Montserrat"/>
                <a:sym typeface="Montserrat"/>
              </a:rPr>
              <a:t> sales forecast and make discount plan accordingly</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l">
              <a:spcBef>
                <a:spcPts val="0"/>
              </a:spcBef>
              <a:spcAft>
                <a:spcPts val="0"/>
              </a:spcAft>
              <a:buNone/>
            </a:pPr>
            <a:r>
              <a:rPr b="1" lang="en">
                <a:solidFill>
                  <a:schemeClr val="dk1"/>
                </a:solidFill>
                <a:latin typeface="Montserrat"/>
                <a:ea typeface="Montserrat"/>
                <a:cs typeface="Montserrat"/>
                <a:sym typeface="Montserrat"/>
              </a:rPr>
              <a:t>R</a:t>
            </a:r>
            <a:r>
              <a:rPr b="1" lang="en">
                <a:solidFill>
                  <a:schemeClr val="dk1"/>
                </a:solidFill>
                <a:latin typeface="Montserrat"/>
                <a:ea typeface="Montserrat"/>
                <a:cs typeface="Montserrat"/>
                <a:sym typeface="Montserrat"/>
              </a:rPr>
              <a:t>ecommendation</a:t>
            </a:r>
            <a:r>
              <a:rPr b="1" lang="en">
                <a:solidFill>
                  <a:schemeClr val="dk1"/>
                </a:solidFill>
                <a:latin typeface="Montserrat"/>
                <a:ea typeface="Montserrat"/>
                <a:cs typeface="Montserrat"/>
                <a:sym typeface="Montserrat"/>
              </a:rPr>
              <a:t> towards Top 5 popular items in each state to </a:t>
            </a:r>
            <a:r>
              <a:rPr b="1" lang="en">
                <a:solidFill>
                  <a:schemeClr val="dk1"/>
                </a:solidFill>
                <a:latin typeface="Montserrat"/>
                <a:ea typeface="Montserrat"/>
                <a:cs typeface="Montserrat"/>
                <a:sym typeface="Montserrat"/>
              </a:rPr>
              <a:t>avoid</a:t>
            </a:r>
            <a:r>
              <a:rPr b="1" lang="en">
                <a:solidFill>
                  <a:schemeClr val="dk1"/>
                </a:solidFill>
                <a:latin typeface="Montserrat"/>
                <a:ea typeface="Montserrat"/>
                <a:cs typeface="Montserrat"/>
                <a:sym typeface="Montserrat"/>
              </a:rPr>
              <a:t> decreasing sales </a:t>
            </a:r>
            <a:endParaRPr b="1">
              <a:solidFill>
                <a:schemeClr val="dk1"/>
              </a:solidFill>
              <a:latin typeface="Montserrat"/>
              <a:ea typeface="Montserrat"/>
              <a:cs typeface="Montserrat"/>
              <a:sym typeface="Montserrat"/>
            </a:endParaRPr>
          </a:p>
        </p:txBody>
      </p:sp>
      <p:sp>
        <p:nvSpPr>
          <p:cNvPr id="798" name="Google Shape;798;p86"/>
          <p:cNvSpPr/>
          <p:nvPr/>
        </p:nvSpPr>
        <p:spPr>
          <a:xfrm>
            <a:off x="166925" y="1239775"/>
            <a:ext cx="329100" cy="303000"/>
          </a:xfrm>
          <a:prstGeom prst="star5">
            <a:avLst>
              <a:gd fmla="val 19098" name="adj"/>
              <a:gd fmla="val 105146" name="hf"/>
              <a:gd fmla="val 110557" name="vf"/>
            </a:avLst>
          </a:prstGeom>
          <a:solidFill>
            <a:schemeClr val="accent1"/>
          </a:solidFill>
          <a:ln cap="flat" cmpd="sng" w="19050">
            <a:solidFill>
              <a:srgbClr val="D3A6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6"/>
          <p:cNvSpPr/>
          <p:nvPr/>
        </p:nvSpPr>
        <p:spPr>
          <a:xfrm>
            <a:off x="166925" y="1965675"/>
            <a:ext cx="329100" cy="303000"/>
          </a:xfrm>
          <a:prstGeom prst="star5">
            <a:avLst>
              <a:gd fmla="val 19098" name="adj"/>
              <a:gd fmla="val 105146" name="hf"/>
              <a:gd fmla="val 110557" name="vf"/>
            </a:avLst>
          </a:prstGeom>
          <a:solidFill>
            <a:schemeClr val="accent1"/>
          </a:solidFill>
          <a:ln cap="flat" cmpd="sng" w="19050">
            <a:solidFill>
              <a:srgbClr val="D3A6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6"/>
          <p:cNvSpPr/>
          <p:nvPr/>
        </p:nvSpPr>
        <p:spPr>
          <a:xfrm>
            <a:off x="166925" y="2728000"/>
            <a:ext cx="329100" cy="303000"/>
          </a:xfrm>
          <a:prstGeom prst="star5">
            <a:avLst>
              <a:gd fmla="val 19098" name="adj"/>
              <a:gd fmla="val 105146" name="hf"/>
              <a:gd fmla="val 110557" name="vf"/>
            </a:avLst>
          </a:prstGeom>
          <a:solidFill>
            <a:schemeClr val="accent1"/>
          </a:solidFill>
          <a:ln cap="flat" cmpd="sng" w="19050">
            <a:solidFill>
              <a:srgbClr val="D3A6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6"/>
          <p:cNvSpPr/>
          <p:nvPr/>
        </p:nvSpPr>
        <p:spPr>
          <a:xfrm>
            <a:off x="166925" y="3381100"/>
            <a:ext cx="329100" cy="303000"/>
          </a:xfrm>
          <a:prstGeom prst="star5">
            <a:avLst>
              <a:gd fmla="val 19098" name="adj"/>
              <a:gd fmla="val 105146" name="hf"/>
              <a:gd fmla="val 110557" name="vf"/>
            </a:avLst>
          </a:prstGeom>
          <a:solidFill>
            <a:schemeClr val="accent1"/>
          </a:solidFill>
          <a:ln cap="flat" cmpd="sng" w="19050">
            <a:solidFill>
              <a:srgbClr val="D3A6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3A679"/>
            </a:gs>
            <a:gs pos="82000">
              <a:srgbClr val="E9D3BC"/>
            </a:gs>
            <a:gs pos="100000">
              <a:srgbClr val="FFFFFF">
                <a:alpha val="0"/>
              </a:srgbClr>
            </a:gs>
          </a:gsLst>
          <a:path path="circle">
            <a:fillToRect b="50%" l="50%" r="50%" t="50%"/>
          </a:path>
          <a:tileRect/>
        </a:gradFill>
      </p:bgPr>
    </p:bg>
    <p:spTree>
      <p:nvGrpSpPr>
        <p:cNvPr id="805" name="Shape 805"/>
        <p:cNvGrpSpPr/>
        <p:nvPr/>
      </p:nvGrpSpPr>
      <p:grpSpPr>
        <a:xfrm>
          <a:off x="0" y="0"/>
          <a:ext cx="0" cy="0"/>
          <a:chOff x="0" y="0"/>
          <a:chExt cx="0" cy="0"/>
        </a:xfrm>
      </p:grpSpPr>
      <p:pic>
        <p:nvPicPr>
          <p:cNvPr id="806" name="Google Shape;806;p87"/>
          <p:cNvPicPr preferRelativeResize="0"/>
          <p:nvPr/>
        </p:nvPicPr>
        <p:blipFill rotWithShape="1">
          <a:blip r:embed="rId3">
            <a:alphaModFix/>
          </a:blip>
          <a:srcRect b="0" l="0" r="0" t="0"/>
          <a:stretch/>
        </p:blipFill>
        <p:spPr>
          <a:xfrm>
            <a:off x="0" y="0"/>
            <a:ext cx="5143501" cy="5143501"/>
          </a:xfrm>
          <a:prstGeom prst="rect">
            <a:avLst/>
          </a:prstGeom>
          <a:noFill/>
          <a:ln cap="flat" cmpd="sng" w="19050">
            <a:solidFill>
              <a:schemeClr val="accent2"/>
            </a:solidFill>
            <a:prstDash val="solid"/>
            <a:round/>
            <a:headEnd len="sm" w="sm" type="none"/>
            <a:tailEnd len="sm" w="sm" type="none"/>
          </a:ln>
        </p:spPr>
      </p:pic>
      <p:sp>
        <p:nvSpPr>
          <p:cNvPr id="807" name="Google Shape;807;p87"/>
          <p:cNvSpPr txBox="1"/>
          <p:nvPr/>
        </p:nvSpPr>
        <p:spPr>
          <a:xfrm>
            <a:off x="5607775" y="1371150"/>
            <a:ext cx="3000000" cy="240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200">
                <a:solidFill>
                  <a:schemeClr val="dk1"/>
                </a:solidFill>
                <a:latin typeface="Vidaloka"/>
                <a:ea typeface="Vidaloka"/>
                <a:cs typeface="Vidaloka"/>
                <a:sym typeface="Vidaloka"/>
              </a:rPr>
              <a:t>Thank </a:t>
            </a:r>
            <a:endParaRPr sz="7200">
              <a:solidFill>
                <a:schemeClr val="dk1"/>
              </a:solidFill>
              <a:latin typeface="Vidaloka"/>
              <a:ea typeface="Vidaloka"/>
              <a:cs typeface="Vidaloka"/>
              <a:sym typeface="Vidaloka"/>
            </a:endParaRPr>
          </a:p>
          <a:p>
            <a:pPr indent="0" lvl="0" marL="0" rtl="0" algn="ctr">
              <a:spcBef>
                <a:spcPts val="0"/>
              </a:spcBef>
              <a:spcAft>
                <a:spcPts val="0"/>
              </a:spcAft>
              <a:buNone/>
            </a:pPr>
            <a:r>
              <a:rPr lang="en" sz="7200">
                <a:solidFill>
                  <a:schemeClr val="dk1"/>
                </a:solidFill>
                <a:latin typeface="Vidaloka"/>
                <a:ea typeface="Vidaloka"/>
                <a:cs typeface="Vidaloka"/>
                <a:sym typeface="Vidaloka"/>
              </a:rPr>
              <a:t>You</a:t>
            </a:r>
            <a:endParaRPr sz="7200">
              <a:solidFill>
                <a:schemeClr val="dk1"/>
              </a:solidFill>
              <a:latin typeface="Vidaloka"/>
              <a:ea typeface="Vidaloka"/>
              <a:cs typeface="Vidaloka"/>
              <a:sym typeface="Vidaloka"/>
            </a:endParaRPr>
          </a:p>
        </p:txBody>
      </p:sp>
      <p:sp>
        <p:nvSpPr>
          <p:cNvPr id="808" name="Google Shape;808;p87"/>
          <p:cNvSpPr txBox="1"/>
          <p:nvPr/>
        </p:nvSpPr>
        <p:spPr>
          <a:xfrm>
            <a:off x="5744325" y="4076025"/>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7"/>
          <p:cNvSpPr txBox="1"/>
          <p:nvPr>
            <p:ph idx="1" type="subTitle"/>
          </p:nvPr>
        </p:nvSpPr>
        <p:spPr>
          <a:xfrm>
            <a:off x="100075" y="1149850"/>
            <a:ext cx="6293100" cy="360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u="sng"/>
              <a:t>Purpose</a:t>
            </a:r>
            <a:endParaRPr b="1" sz="1300" u="sng"/>
          </a:p>
          <a:p>
            <a:pPr indent="0" lvl="0" marL="0" rtl="0" algn="l">
              <a:lnSpc>
                <a:spcPct val="100000"/>
              </a:lnSpc>
              <a:spcBef>
                <a:spcPts val="0"/>
              </a:spcBef>
              <a:spcAft>
                <a:spcPts val="0"/>
              </a:spcAft>
              <a:buNone/>
            </a:pPr>
            <a:r>
              <a:rPr lang="en" sz="1200"/>
              <a:t>The retail industry is a </a:t>
            </a:r>
            <a:r>
              <a:rPr lang="en" sz="1200"/>
              <a:t>competitive</a:t>
            </a:r>
            <a:r>
              <a:rPr lang="en" sz="1200"/>
              <a:t> landscape that requires</a:t>
            </a:r>
            <a:r>
              <a:rPr lang="en" sz="1200"/>
              <a:t> </a:t>
            </a:r>
            <a:r>
              <a:rPr lang="en" sz="1200"/>
              <a:t>constant innovation to stay ahead of competitors. With expansion in mind, being prepared to serve customers across the nation is a high-level process.</a:t>
            </a:r>
            <a:endParaRPr sz="1200"/>
          </a:p>
          <a:p>
            <a:pPr indent="0" lvl="0" marL="0" rtl="0" algn="l">
              <a:lnSpc>
                <a:spcPct val="100000"/>
              </a:lnSpc>
              <a:spcBef>
                <a:spcPts val="1000"/>
              </a:spcBef>
              <a:spcAft>
                <a:spcPts val="0"/>
              </a:spcAft>
              <a:buNone/>
            </a:pPr>
            <a:r>
              <a:t/>
            </a:r>
            <a:endParaRPr sz="1200"/>
          </a:p>
          <a:p>
            <a:pPr indent="0" lvl="0" marL="0" rtl="0" algn="l">
              <a:lnSpc>
                <a:spcPct val="115000"/>
              </a:lnSpc>
              <a:spcBef>
                <a:spcPts val="0"/>
              </a:spcBef>
              <a:spcAft>
                <a:spcPts val="0"/>
              </a:spcAft>
              <a:buNone/>
            </a:pPr>
            <a:r>
              <a:rPr b="1" lang="en" sz="1200" u="sng"/>
              <a:t>Objectives</a:t>
            </a:r>
            <a:endParaRPr b="1" sz="1200" u="sng"/>
          </a:p>
          <a:p>
            <a:pPr indent="0" lvl="0" marL="0" rtl="0" algn="l">
              <a:lnSpc>
                <a:spcPct val="100000"/>
              </a:lnSpc>
              <a:spcBef>
                <a:spcPts val="0"/>
              </a:spcBef>
              <a:spcAft>
                <a:spcPts val="0"/>
              </a:spcAft>
              <a:buNone/>
            </a:pPr>
            <a:r>
              <a:rPr lang="en" sz="1200"/>
              <a:t>We were tasked with building a practical and effective price optimization model using historical Cabernet Sauvignon sales to formulate an </a:t>
            </a:r>
            <a:r>
              <a:rPr lang="en" sz="1200"/>
              <a:t>actionable</a:t>
            </a:r>
            <a:r>
              <a:rPr lang="en" sz="1200"/>
              <a:t> strategy.</a:t>
            </a:r>
            <a:endParaRPr sz="1200"/>
          </a:p>
          <a:p>
            <a:pPr indent="0" lvl="0" marL="0" rtl="0" algn="l">
              <a:lnSpc>
                <a:spcPct val="100000"/>
              </a:lnSpc>
              <a:spcBef>
                <a:spcPts val="1000"/>
              </a:spcBef>
              <a:spcAft>
                <a:spcPts val="0"/>
              </a:spcAft>
              <a:buNone/>
            </a:pPr>
            <a:r>
              <a:rPr lang="en" sz="1200"/>
              <a:t>To understand how consumers react to product pricing strategies, we examined own price elasticities and cross-price elasticities. </a:t>
            </a:r>
            <a:endParaRPr sz="1200"/>
          </a:p>
          <a:p>
            <a:pPr indent="0" lvl="0" marL="0" rtl="0" algn="l">
              <a:lnSpc>
                <a:spcPct val="100000"/>
              </a:lnSpc>
              <a:spcBef>
                <a:spcPts val="1000"/>
              </a:spcBef>
              <a:spcAft>
                <a:spcPts val="0"/>
              </a:spcAft>
              <a:buNone/>
            </a:pPr>
            <a:r>
              <a:t/>
            </a:r>
            <a:endParaRPr sz="1200"/>
          </a:p>
          <a:p>
            <a:pPr indent="0" lvl="0" marL="0" rtl="0" algn="l">
              <a:lnSpc>
                <a:spcPct val="115000"/>
              </a:lnSpc>
              <a:spcBef>
                <a:spcPts val="0"/>
              </a:spcBef>
              <a:spcAft>
                <a:spcPts val="0"/>
              </a:spcAft>
              <a:buNone/>
            </a:pPr>
            <a:r>
              <a:rPr b="1" lang="en" sz="1200" u="sng"/>
              <a:t>Outcomes</a:t>
            </a:r>
            <a:endParaRPr b="1" sz="1200" u="sng"/>
          </a:p>
          <a:p>
            <a:pPr indent="0" lvl="0" marL="0" rtl="0" algn="l">
              <a:spcBef>
                <a:spcPts val="1000"/>
              </a:spcBef>
              <a:spcAft>
                <a:spcPts val="1000"/>
              </a:spcAft>
              <a:buNone/>
            </a:pPr>
            <a:r>
              <a:rPr lang="en" sz="1200"/>
              <a:t>Our two best models that adequately </a:t>
            </a:r>
            <a:r>
              <a:rPr lang="en" sz="1200"/>
              <a:t>predict</a:t>
            </a:r>
            <a:r>
              <a:rPr lang="en" sz="1200"/>
              <a:t> sales combined with statistical analyses lead to our recommendations for Cabernet Sauvignon pricing.</a:t>
            </a:r>
            <a:endParaRPr sz="1200"/>
          </a:p>
        </p:txBody>
      </p:sp>
      <p:sp>
        <p:nvSpPr>
          <p:cNvPr id="502" name="Google Shape;502;p57"/>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Executive Summary</a:t>
            </a:r>
            <a:endParaRPr b="1"/>
          </a:p>
        </p:txBody>
      </p:sp>
      <p:sp>
        <p:nvSpPr>
          <p:cNvPr id="503" name="Google Shape;503;p57"/>
          <p:cNvSpPr txBox="1"/>
          <p:nvPr/>
        </p:nvSpPr>
        <p:spPr>
          <a:xfrm>
            <a:off x="6507438" y="1889050"/>
            <a:ext cx="2229300" cy="46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100">
                <a:solidFill>
                  <a:schemeClr val="dk1"/>
                </a:solidFill>
                <a:latin typeface="Montserrat Medium"/>
                <a:ea typeface="Montserrat Medium"/>
                <a:cs typeface="Montserrat Medium"/>
                <a:sym typeface="Montserrat Medium"/>
              </a:rPr>
              <a:t>Largest independent wine retailer in the United States of America</a:t>
            </a:r>
            <a:endParaRPr i="1" sz="11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8"/>
          <p:cNvSpPr txBox="1"/>
          <p:nvPr/>
        </p:nvSpPr>
        <p:spPr>
          <a:xfrm>
            <a:off x="657050" y="1642625"/>
            <a:ext cx="2433300" cy="2259000"/>
          </a:xfrm>
          <a:prstGeom prst="rect">
            <a:avLst/>
          </a:prstGeom>
          <a:gradFill>
            <a:gsLst>
              <a:gs pos="0">
                <a:srgbClr val="D3A679"/>
              </a:gs>
              <a:gs pos="100000">
                <a:srgbClr val="FFFFFF">
                  <a:alpha val="0"/>
                </a:srgbClr>
              </a:gs>
            </a:gsLst>
            <a:path path="circle">
              <a:fillToRect b="50%" l="50%" r="50%" t="50%"/>
            </a:path>
            <a:tileRect/>
          </a:gra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7700">
                <a:solidFill>
                  <a:schemeClr val="dk2"/>
                </a:solidFill>
                <a:latin typeface="Vidaloka"/>
                <a:ea typeface="Vidaloka"/>
                <a:cs typeface="Vidaloka"/>
                <a:sym typeface="Vidaloka"/>
              </a:rPr>
              <a:t>63</a:t>
            </a:r>
            <a:r>
              <a:rPr b="1" lang="en" sz="5500">
                <a:solidFill>
                  <a:schemeClr val="dk2"/>
                </a:solidFill>
                <a:latin typeface="Vidaloka"/>
                <a:ea typeface="Vidaloka"/>
                <a:cs typeface="Vidaloka"/>
                <a:sym typeface="Vidaloka"/>
              </a:rPr>
              <a:t>%</a:t>
            </a:r>
            <a:endParaRPr b="1" sz="5500">
              <a:solidFill>
                <a:schemeClr val="dk2"/>
              </a:solidFill>
              <a:latin typeface="Vidaloka"/>
              <a:ea typeface="Vidaloka"/>
              <a:cs typeface="Vidaloka"/>
              <a:sym typeface="Vidaloka"/>
            </a:endParaRPr>
          </a:p>
          <a:p>
            <a:pPr indent="0" lvl="0" marL="0" rtl="0" algn="ctr">
              <a:spcBef>
                <a:spcPts val="0"/>
              </a:spcBef>
              <a:spcAft>
                <a:spcPts val="0"/>
              </a:spcAft>
              <a:buNone/>
            </a:pPr>
            <a:r>
              <a:t/>
            </a:r>
            <a:endParaRPr b="1" sz="2300">
              <a:solidFill>
                <a:schemeClr val="dk2"/>
              </a:solidFill>
              <a:latin typeface="Vidaloka"/>
              <a:ea typeface="Vidaloka"/>
              <a:cs typeface="Vidaloka"/>
              <a:sym typeface="Vidaloka"/>
            </a:endParaRPr>
          </a:p>
          <a:p>
            <a:pPr indent="0" lvl="0" marL="0" rtl="0" algn="ctr">
              <a:spcBef>
                <a:spcPts val="0"/>
              </a:spcBef>
              <a:spcAft>
                <a:spcPts val="0"/>
              </a:spcAft>
              <a:buNone/>
            </a:pPr>
            <a:r>
              <a:rPr lang="en" sz="1300">
                <a:solidFill>
                  <a:schemeClr val="dk2"/>
                </a:solidFill>
                <a:latin typeface="Montserrat SemiBold"/>
                <a:ea typeface="Montserrat SemiBold"/>
                <a:cs typeface="Montserrat SemiBold"/>
                <a:sym typeface="Montserrat SemiBold"/>
              </a:rPr>
              <a:t>Americans reporting alcohol consumption</a:t>
            </a:r>
            <a:endParaRPr sz="1300">
              <a:solidFill>
                <a:schemeClr val="dk2"/>
              </a:solidFill>
              <a:latin typeface="Montserrat SemiBold"/>
              <a:ea typeface="Montserrat SemiBold"/>
              <a:cs typeface="Montserrat SemiBold"/>
              <a:sym typeface="Montserrat SemiBold"/>
            </a:endParaRPr>
          </a:p>
        </p:txBody>
      </p:sp>
      <p:sp>
        <p:nvSpPr>
          <p:cNvPr id="509" name="Google Shape;509;p58"/>
          <p:cNvSpPr/>
          <p:nvPr/>
        </p:nvSpPr>
        <p:spPr>
          <a:xfrm>
            <a:off x="3531650" y="1765800"/>
            <a:ext cx="4578900" cy="841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Montserrat"/>
                <a:ea typeface="Montserrat"/>
                <a:cs typeface="Montserrat"/>
                <a:sym typeface="Montserrat"/>
              </a:rPr>
              <a:t>With 63% of Americans consuming alcoholic beverages, </a:t>
            </a:r>
            <a:r>
              <a:rPr b="1" lang="en" sz="1500">
                <a:solidFill>
                  <a:schemeClr val="dk1"/>
                </a:solidFill>
                <a:latin typeface="Montserrat"/>
                <a:ea typeface="Montserrat"/>
                <a:cs typeface="Montserrat"/>
                <a:sym typeface="Montserrat"/>
              </a:rPr>
              <a:t>pricing</a:t>
            </a:r>
            <a:r>
              <a:rPr lang="en" sz="1500">
                <a:solidFill>
                  <a:schemeClr val="dk1"/>
                </a:solidFill>
                <a:latin typeface="Montserrat"/>
                <a:ea typeface="Montserrat"/>
                <a:cs typeface="Montserrat"/>
                <a:sym typeface="Montserrat"/>
              </a:rPr>
              <a:t> is a key factor in </a:t>
            </a:r>
            <a:r>
              <a:rPr b="1" lang="en" sz="1500">
                <a:solidFill>
                  <a:schemeClr val="dk1"/>
                </a:solidFill>
                <a:latin typeface="Montserrat"/>
                <a:ea typeface="Montserrat"/>
                <a:cs typeface="Montserrat"/>
                <a:sym typeface="Montserrat"/>
              </a:rPr>
              <a:t>maximizing consumer demand</a:t>
            </a:r>
            <a:endParaRPr>
              <a:latin typeface="Montserrat"/>
              <a:ea typeface="Montserrat"/>
              <a:cs typeface="Montserrat"/>
              <a:sym typeface="Montserrat"/>
            </a:endParaRPr>
          </a:p>
        </p:txBody>
      </p:sp>
      <p:sp>
        <p:nvSpPr>
          <p:cNvPr id="510" name="Google Shape;510;p58"/>
          <p:cNvSpPr/>
          <p:nvPr/>
        </p:nvSpPr>
        <p:spPr>
          <a:xfrm>
            <a:off x="3531650" y="2965500"/>
            <a:ext cx="4578900" cy="841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Montserrat"/>
                <a:ea typeface="Montserrat"/>
                <a:cs typeface="Montserrat"/>
                <a:sym typeface="Montserrat"/>
              </a:rPr>
              <a:t>With </a:t>
            </a:r>
            <a:r>
              <a:rPr b="1" lang="en" sz="1500">
                <a:solidFill>
                  <a:schemeClr val="dk1"/>
                </a:solidFill>
                <a:latin typeface="Montserrat"/>
                <a:ea typeface="Montserrat"/>
                <a:cs typeface="Montserrat"/>
                <a:sym typeface="Montserrat"/>
              </a:rPr>
              <a:t>over 4,000 Cabernet Sauvignon</a:t>
            </a:r>
            <a:r>
              <a:rPr lang="en" sz="1500">
                <a:solidFill>
                  <a:schemeClr val="dk1"/>
                </a:solidFill>
                <a:latin typeface="Montserrat"/>
                <a:ea typeface="Montserrat"/>
                <a:cs typeface="Montserrat"/>
                <a:sym typeface="Montserrat"/>
              </a:rPr>
              <a:t> products, there is the challenge of continuously monitoring these prices</a:t>
            </a:r>
            <a:endParaRPr sz="1500">
              <a:latin typeface="Montserrat"/>
              <a:ea typeface="Montserrat"/>
              <a:cs typeface="Montserrat"/>
              <a:sym typeface="Montserrat"/>
            </a:endParaRPr>
          </a:p>
        </p:txBody>
      </p:sp>
      <p:sp>
        <p:nvSpPr>
          <p:cNvPr id="511" name="Google Shape;511;p58"/>
          <p:cNvSpPr txBox="1"/>
          <p:nvPr>
            <p:ph type="title"/>
          </p:nvPr>
        </p:nvSpPr>
        <p:spPr>
          <a:xfrm>
            <a:off x="3003600" y="445025"/>
            <a:ext cx="313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Business Problem</a:t>
            </a:r>
            <a:endParaRPr b="1" sz="3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9"/>
          <p:cNvSpPr/>
          <p:nvPr/>
        </p:nvSpPr>
        <p:spPr>
          <a:xfrm>
            <a:off x="3264750" y="1529675"/>
            <a:ext cx="5215500" cy="6660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What do the price elasticities tell us about the products? Is there an overall observation that prevails?</a:t>
            </a:r>
            <a:endParaRPr>
              <a:latin typeface="Montserrat"/>
              <a:ea typeface="Montserrat"/>
              <a:cs typeface="Montserrat"/>
              <a:sym typeface="Montserrat"/>
            </a:endParaRPr>
          </a:p>
        </p:txBody>
      </p:sp>
      <p:sp>
        <p:nvSpPr>
          <p:cNvPr id="517" name="Google Shape;517;p59"/>
          <p:cNvSpPr txBox="1"/>
          <p:nvPr>
            <p:ph type="title"/>
          </p:nvPr>
        </p:nvSpPr>
        <p:spPr>
          <a:xfrm>
            <a:off x="2770200" y="445025"/>
            <a:ext cx="3603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Business Objectives</a:t>
            </a:r>
            <a:endParaRPr b="1" sz="3000"/>
          </a:p>
        </p:txBody>
      </p:sp>
      <p:sp>
        <p:nvSpPr>
          <p:cNvPr id="518" name="Google Shape;518;p59"/>
          <p:cNvSpPr txBox="1"/>
          <p:nvPr/>
        </p:nvSpPr>
        <p:spPr>
          <a:xfrm>
            <a:off x="472250" y="1529675"/>
            <a:ext cx="2433300" cy="2259000"/>
          </a:xfrm>
          <a:prstGeom prst="rect">
            <a:avLst/>
          </a:prstGeom>
          <a:gradFill>
            <a:gsLst>
              <a:gs pos="0">
                <a:srgbClr val="D3A679"/>
              </a:gs>
              <a:gs pos="100000">
                <a:srgbClr val="FFFFFF">
                  <a:alpha val="0"/>
                </a:srgbClr>
              </a:gs>
            </a:gsLst>
            <a:path path="circle">
              <a:fillToRect b="50%" l="50%" r="50%" t="50%"/>
            </a:path>
            <a:tileRect/>
          </a:gra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Montserrat"/>
                <a:ea typeface="Montserrat"/>
                <a:cs typeface="Montserrat"/>
                <a:sym typeface="Montserrat"/>
              </a:rPr>
              <a:t>Cab Sav is the King of Red Wine</a:t>
            </a:r>
            <a:endParaRPr b="1" sz="15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sz="1500">
                <a:solidFill>
                  <a:schemeClr val="dk1"/>
                </a:solidFill>
                <a:latin typeface="Montserrat"/>
                <a:ea typeface="Montserrat"/>
                <a:cs typeface="Montserrat"/>
                <a:sym typeface="Montserrat"/>
              </a:rPr>
              <a:t>Key Revenue Stream</a:t>
            </a:r>
            <a:endParaRPr b="1" sz="15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1500">
                <a:solidFill>
                  <a:schemeClr val="dk1"/>
                </a:solidFill>
                <a:latin typeface="Montserrat"/>
                <a:ea typeface="Montserrat"/>
                <a:cs typeface="Montserrat"/>
                <a:sym typeface="Montserrat"/>
              </a:rPr>
              <a:t>Keen Interest in its Pricing Strategy </a:t>
            </a:r>
            <a:endParaRPr b="1" sz="1600">
              <a:solidFill>
                <a:schemeClr val="dk2"/>
              </a:solidFill>
              <a:latin typeface="Montserrat"/>
              <a:ea typeface="Montserrat"/>
              <a:cs typeface="Montserrat"/>
              <a:sym typeface="Montserrat"/>
            </a:endParaRPr>
          </a:p>
        </p:txBody>
      </p:sp>
      <p:grpSp>
        <p:nvGrpSpPr>
          <p:cNvPr id="519" name="Google Shape;519;p59"/>
          <p:cNvGrpSpPr/>
          <p:nvPr/>
        </p:nvGrpSpPr>
        <p:grpSpPr>
          <a:xfrm rot="5400000">
            <a:off x="1549560" y="2232241"/>
            <a:ext cx="278677" cy="205574"/>
            <a:chOff x="4791775" y="1877500"/>
            <a:chExt cx="66725" cy="36975"/>
          </a:xfrm>
        </p:grpSpPr>
        <p:sp>
          <p:nvSpPr>
            <p:cNvPr id="520" name="Google Shape;520;p5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59"/>
          <p:cNvGrpSpPr/>
          <p:nvPr/>
        </p:nvGrpSpPr>
        <p:grpSpPr>
          <a:xfrm rot="5400000">
            <a:off x="1549560" y="2980091"/>
            <a:ext cx="278677" cy="205574"/>
            <a:chOff x="4791775" y="1877500"/>
            <a:chExt cx="66725" cy="36975"/>
          </a:xfrm>
        </p:grpSpPr>
        <p:sp>
          <p:nvSpPr>
            <p:cNvPr id="523" name="Google Shape;523;p5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 name="Google Shape;525;p59"/>
          <p:cNvSpPr/>
          <p:nvPr/>
        </p:nvSpPr>
        <p:spPr>
          <a:xfrm>
            <a:off x="3264750" y="2326175"/>
            <a:ext cx="5215500" cy="6660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What are the important factors that </a:t>
            </a:r>
            <a:r>
              <a:rPr lang="en">
                <a:latin typeface="Montserrat"/>
                <a:ea typeface="Montserrat"/>
                <a:cs typeface="Montserrat"/>
                <a:sym typeface="Montserrat"/>
              </a:rPr>
              <a:t>impact</a:t>
            </a:r>
            <a:r>
              <a:rPr lang="en">
                <a:latin typeface="Montserrat"/>
                <a:ea typeface="Montserrat"/>
                <a:cs typeface="Montserrat"/>
                <a:sym typeface="Montserrat"/>
              </a:rPr>
              <a:t> sales?     (i.e. season/holidays, promotion, etc.)</a:t>
            </a:r>
            <a:endParaRPr>
              <a:latin typeface="Montserrat"/>
              <a:ea typeface="Montserrat"/>
              <a:cs typeface="Montserrat"/>
              <a:sym typeface="Montserrat"/>
            </a:endParaRPr>
          </a:p>
        </p:txBody>
      </p:sp>
      <p:sp>
        <p:nvSpPr>
          <p:cNvPr id="526" name="Google Shape;526;p59"/>
          <p:cNvSpPr/>
          <p:nvPr/>
        </p:nvSpPr>
        <p:spPr>
          <a:xfrm>
            <a:off x="3264750" y="3122675"/>
            <a:ext cx="5215500" cy="6660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Is there one model that performs to an ‘acceptable’ standard? Can we digest the models and explain their complexity?</a:t>
            </a:r>
            <a:endParaRPr>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3A679"/>
            </a:gs>
            <a:gs pos="100000">
              <a:srgbClr val="FFFFFF">
                <a:alpha val="0"/>
              </a:srgbClr>
            </a:gs>
          </a:gsLst>
          <a:path path="circle">
            <a:fillToRect b="50%" l="50%" r="50%" t="50%"/>
          </a:path>
          <a:tileRect/>
        </a:gradFill>
      </p:bgPr>
    </p:bg>
    <p:spTree>
      <p:nvGrpSpPr>
        <p:cNvPr id="530" name="Shape 530"/>
        <p:cNvGrpSpPr/>
        <p:nvPr/>
      </p:nvGrpSpPr>
      <p:grpSpPr>
        <a:xfrm>
          <a:off x="0" y="0"/>
          <a:ext cx="0" cy="0"/>
          <a:chOff x="0" y="0"/>
          <a:chExt cx="0" cy="0"/>
        </a:xfrm>
      </p:grpSpPr>
      <p:sp>
        <p:nvSpPr>
          <p:cNvPr id="531" name="Google Shape;531;p60"/>
          <p:cNvSpPr txBox="1"/>
          <p:nvPr>
            <p:ph idx="4294967295" type="title"/>
          </p:nvPr>
        </p:nvSpPr>
        <p:spPr>
          <a:xfrm>
            <a:off x="1615200" y="1182450"/>
            <a:ext cx="5913600" cy="2778600"/>
          </a:xfrm>
          <a:prstGeom prst="rect">
            <a:avLst/>
          </a:prstGeom>
          <a:gradFill>
            <a:gsLst>
              <a:gs pos="0">
                <a:srgbClr val="D3A679"/>
              </a:gs>
              <a:gs pos="82000">
                <a:srgbClr val="E9D3BC"/>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7200"/>
              <a:t>Preparation </a:t>
            </a:r>
            <a:r>
              <a:rPr lang="en" sz="4800"/>
              <a:t>&amp;</a:t>
            </a:r>
            <a:r>
              <a:rPr lang="en" sz="7200"/>
              <a:t> Planning</a:t>
            </a:r>
            <a:endParaRPr sz="7200"/>
          </a:p>
        </p:txBody>
      </p:sp>
      <p:sp>
        <p:nvSpPr>
          <p:cNvPr id="532" name="Google Shape;532;p60"/>
          <p:cNvSpPr/>
          <p:nvPr/>
        </p:nvSpPr>
        <p:spPr>
          <a:xfrm>
            <a:off x="1255950" y="1016400"/>
            <a:ext cx="6632100" cy="3110700"/>
          </a:xfrm>
          <a:prstGeom prst="frame">
            <a:avLst>
              <a:gd fmla="val 12500" name="adj1"/>
            </a:avLst>
          </a:prstGeom>
          <a:gradFill>
            <a:gsLst>
              <a:gs pos="0">
                <a:srgbClr val="D3A679"/>
              </a:gs>
              <a:gs pos="100000">
                <a:srgbClr val="FFFFFF">
                  <a:alpha val="0"/>
                </a:srgbClr>
              </a:gs>
            </a:gsLst>
            <a:path path="circle">
              <a:fillToRect b="50%" l="50%" r="50%" t="50%"/>
            </a:path>
            <a:tileRect/>
          </a:gra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1"/>
          <p:cNvSpPr txBox="1"/>
          <p:nvPr>
            <p:ph idx="1" type="body"/>
          </p:nvPr>
        </p:nvSpPr>
        <p:spPr>
          <a:xfrm>
            <a:off x="2793450" y="349526"/>
            <a:ext cx="3557100" cy="70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Data Sources</a:t>
            </a:r>
            <a:endParaRPr b="1"/>
          </a:p>
        </p:txBody>
      </p:sp>
      <p:sp>
        <p:nvSpPr>
          <p:cNvPr id="538" name="Google Shape;538;p61"/>
          <p:cNvSpPr/>
          <p:nvPr/>
        </p:nvSpPr>
        <p:spPr>
          <a:xfrm>
            <a:off x="1338214" y="1057525"/>
            <a:ext cx="3681900" cy="3413700"/>
          </a:xfrm>
          <a:prstGeom prst="ellipse">
            <a:avLst/>
          </a:prstGeom>
          <a:solidFill>
            <a:srgbClr val="D5995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9" name="Google Shape;539;p61"/>
          <p:cNvSpPr/>
          <p:nvPr/>
        </p:nvSpPr>
        <p:spPr>
          <a:xfrm>
            <a:off x="1692997" y="1999438"/>
            <a:ext cx="2972400" cy="2729100"/>
          </a:xfrm>
          <a:prstGeom prst="ellipse">
            <a:avLst/>
          </a:prstGeom>
          <a:solidFill>
            <a:srgbClr val="865A1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0" name="Google Shape;540;p61"/>
          <p:cNvSpPr/>
          <p:nvPr/>
        </p:nvSpPr>
        <p:spPr>
          <a:xfrm>
            <a:off x="2313416" y="3140894"/>
            <a:ext cx="1731300" cy="1587900"/>
          </a:xfrm>
          <a:prstGeom prst="ellipse">
            <a:avLst/>
          </a:prstGeom>
          <a:solidFill>
            <a:srgbClr val="3F353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1" name="Google Shape;541;p61"/>
          <p:cNvSpPr txBox="1"/>
          <p:nvPr/>
        </p:nvSpPr>
        <p:spPr>
          <a:xfrm>
            <a:off x="859339" y="4091801"/>
            <a:ext cx="833700" cy="2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Montserrat Medium"/>
                <a:ea typeface="Montserrat Medium"/>
                <a:cs typeface="Montserrat Medium"/>
                <a:sym typeface="Montserrat Medium"/>
              </a:rPr>
              <a:t>Primary</a:t>
            </a:r>
            <a:endParaRPr sz="1000">
              <a:latin typeface="Montserrat Medium"/>
              <a:ea typeface="Montserrat Medium"/>
              <a:cs typeface="Montserrat Medium"/>
              <a:sym typeface="Montserrat Medium"/>
            </a:endParaRPr>
          </a:p>
        </p:txBody>
      </p:sp>
      <p:sp>
        <p:nvSpPr>
          <p:cNvPr id="542" name="Google Shape;542;p61"/>
          <p:cNvSpPr txBox="1"/>
          <p:nvPr/>
        </p:nvSpPr>
        <p:spPr>
          <a:xfrm>
            <a:off x="-123200" y="2971632"/>
            <a:ext cx="1308000" cy="26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ontserrat Medium"/>
                <a:ea typeface="Montserrat Medium"/>
                <a:cs typeface="Montserrat Medium"/>
                <a:sym typeface="Montserrat Medium"/>
              </a:rPr>
              <a:t>Supplemental</a:t>
            </a:r>
            <a:endParaRPr sz="1000">
              <a:latin typeface="Montserrat Medium"/>
              <a:ea typeface="Montserrat Medium"/>
              <a:cs typeface="Montserrat Medium"/>
              <a:sym typeface="Montserrat Medium"/>
            </a:endParaRPr>
          </a:p>
        </p:txBody>
      </p:sp>
      <p:sp>
        <p:nvSpPr>
          <p:cNvPr id="543" name="Google Shape;543;p61"/>
          <p:cNvSpPr txBox="1"/>
          <p:nvPr/>
        </p:nvSpPr>
        <p:spPr>
          <a:xfrm>
            <a:off x="447857" y="1533212"/>
            <a:ext cx="1024500" cy="2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Montserrat Medium"/>
                <a:ea typeface="Montserrat Medium"/>
                <a:cs typeface="Montserrat Medium"/>
                <a:sym typeface="Montserrat Medium"/>
              </a:rPr>
              <a:t>Unshared</a:t>
            </a:r>
            <a:endParaRPr sz="1000">
              <a:latin typeface="Montserrat Medium"/>
              <a:ea typeface="Montserrat Medium"/>
              <a:cs typeface="Montserrat Medium"/>
              <a:sym typeface="Montserrat Medium"/>
            </a:endParaRPr>
          </a:p>
        </p:txBody>
      </p:sp>
      <p:cxnSp>
        <p:nvCxnSpPr>
          <p:cNvPr id="544" name="Google Shape;544;p61"/>
          <p:cNvCxnSpPr/>
          <p:nvPr/>
        </p:nvCxnSpPr>
        <p:spPr>
          <a:xfrm>
            <a:off x="1413332" y="1717812"/>
            <a:ext cx="872100" cy="5100"/>
          </a:xfrm>
          <a:prstGeom prst="straightConnector1">
            <a:avLst/>
          </a:prstGeom>
          <a:noFill/>
          <a:ln cap="flat" cmpd="sng" w="9525">
            <a:solidFill>
              <a:schemeClr val="dk1"/>
            </a:solidFill>
            <a:prstDash val="solid"/>
            <a:round/>
            <a:headEnd len="med" w="med" type="none"/>
            <a:tailEnd len="med" w="med" type="none"/>
          </a:ln>
        </p:spPr>
      </p:cxnSp>
      <p:cxnSp>
        <p:nvCxnSpPr>
          <p:cNvPr id="545" name="Google Shape;545;p61"/>
          <p:cNvCxnSpPr>
            <a:stCxn id="542" idx="3"/>
          </p:cNvCxnSpPr>
          <p:nvPr/>
        </p:nvCxnSpPr>
        <p:spPr>
          <a:xfrm>
            <a:off x="1184800" y="3105432"/>
            <a:ext cx="1259700" cy="600"/>
          </a:xfrm>
          <a:prstGeom prst="straightConnector1">
            <a:avLst/>
          </a:prstGeom>
          <a:noFill/>
          <a:ln cap="flat" cmpd="sng" w="9525">
            <a:solidFill>
              <a:schemeClr val="dk1"/>
            </a:solidFill>
            <a:prstDash val="solid"/>
            <a:round/>
            <a:headEnd len="med" w="med" type="none"/>
            <a:tailEnd len="med" w="med" type="none"/>
          </a:ln>
        </p:spPr>
      </p:cxnSp>
      <p:cxnSp>
        <p:nvCxnSpPr>
          <p:cNvPr id="546" name="Google Shape;546;p61"/>
          <p:cNvCxnSpPr/>
          <p:nvPr/>
        </p:nvCxnSpPr>
        <p:spPr>
          <a:xfrm>
            <a:off x="1693007" y="4278922"/>
            <a:ext cx="1098600" cy="19200"/>
          </a:xfrm>
          <a:prstGeom prst="straightConnector1">
            <a:avLst/>
          </a:prstGeom>
          <a:noFill/>
          <a:ln cap="flat" cmpd="sng" w="9525">
            <a:solidFill>
              <a:schemeClr val="dk1"/>
            </a:solidFill>
            <a:prstDash val="solid"/>
            <a:round/>
            <a:headEnd len="med" w="med" type="none"/>
            <a:tailEnd len="med" w="med" type="none"/>
          </a:ln>
        </p:spPr>
      </p:cxnSp>
      <p:sp>
        <p:nvSpPr>
          <p:cNvPr id="547" name="Google Shape;547;p61"/>
          <p:cNvSpPr txBox="1"/>
          <p:nvPr/>
        </p:nvSpPr>
        <p:spPr>
          <a:xfrm>
            <a:off x="2359295" y="3631219"/>
            <a:ext cx="1639800" cy="50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Montserrat Medium"/>
                <a:ea typeface="Montserrat Medium"/>
                <a:cs typeface="Montserrat Medium"/>
                <a:sym typeface="Montserrat Medium"/>
              </a:rPr>
              <a:t>Cabernet Sauvignon Dataset</a:t>
            </a:r>
            <a:endParaRPr sz="1200">
              <a:solidFill>
                <a:srgbClr val="FFFFFF"/>
              </a:solidFill>
              <a:latin typeface="Montserrat Medium"/>
              <a:ea typeface="Montserrat Medium"/>
              <a:cs typeface="Montserrat Medium"/>
              <a:sym typeface="Montserrat Medium"/>
            </a:endParaRPr>
          </a:p>
        </p:txBody>
      </p:sp>
      <p:sp>
        <p:nvSpPr>
          <p:cNvPr id="548" name="Google Shape;548;p61"/>
          <p:cNvSpPr txBox="1"/>
          <p:nvPr/>
        </p:nvSpPr>
        <p:spPr>
          <a:xfrm>
            <a:off x="1844325" y="2361950"/>
            <a:ext cx="2669400" cy="7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Montserrat Medium"/>
                <a:ea typeface="Montserrat Medium"/>
                <a:cs typeface="Montserrat Medium"/>
                <a:sym typeface="Montserrat Medium"/>
              </a:rPr>
              <a:t>CPI (Alcoholic Beverages)</a:t>
            </a:r>
            <a:endParaRPr sz="1100">
              <a:solidFill>
                <a:srgbClr val="FFFFFF"/>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1100">
              <a:solidFill>
                <a:srgbClr val="FFFFFF"/>
              </a:solidFill>
              <a:latin typeface="Montserrat Medium"/>
              <a:ea typeface="Montserrat Medium"/>
              <a:cs typeface="Montserrat Medium"/>
              <a:sym typeface="Montserrat Medium"/>
            </a:endParaRPr>
          </a:p>
          <a:p>
            <a:pPr indent="0" lvl="0" marL="0" rtl="0" algn="ctr">
              <a:spcBef>
                <a:spcPts val="0"/>
              </a:spcBef>
              <a:spcAft>
                <a:spcPts val="0"/>
              </a:spcAft>
              <a:buNone/>
            </a:pPr>
            <a:r>
              <a:rPr lang="en" sz="1100">
                <a:solidFill>
                  <a:srgbClr val="FFFFFF"/>
                </a:solidFill>
                <a:latin typeface="Montserrat Medium"/>
                <a:ea typeface="Montserrat Medium"/>
                <a:cs typeface="Montserrat Medium"/>
                <a:sym typeface="Montserrat Medium"/>
              </a:rPr>
              <a:t>Alcohol Consumption per capita</a:t>
            </a:r>
            <a:endParaRPr sz="1100">
              <a:solidFill>
                <a:srgbClr val="FFFFFF"/>
              </a:solidFill>
              <a:latin typeface="Montserrat Medium"/>
              <a:ea typeface="Montserrat Medium"/>
              <a:cs typeface="Montserrat Medium"/>
              <a:sym typeface="Montserrat Medium"/>
            </a:endParaRPr>
          </a:p>
        </p:txBody>
      </p:sp>
      <p:sp>
        <p:nvSpPr>
          <p:cNvPr id="549" name="Google Shape;549;p61"/>
          <p:cNvSpPr txBox="1"/>
          <p:nvPr/>
        </p:nvSpPr>
        <p:spPr>
          <a:xfrm>
            <a:off x="2359135" y="1309939"/>
            <a:ext cx="1639800" cy="43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Montserrat Medium"/>
                <a:ea typeface="Montserrat Medium"/>
                <a:cs typeface="Montserrat Medium"/>
                <a:sym typeface="Montserrat Medium"/>
              </a:rPr>
              <a:t>Regionality of Wine</a:t>
            </a:r>
            <a:endParaRPr sz="1100">
              <a:solidFill>
                <a:srgbClr val="FFFFFF"/>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1100">
              <a:solidFill>
                <a:srgbClr val="FFFFFF"/>
              </a:solidFill>
              <a:latin typeface="Montserrat Medium"/>
              <a:ea typeface="Montserrat Medium"/>
              <a:cs typeface="Montserrat Medium"/>
              <a:sym typeface="Montserrat Medium"/>
            </a:endParaRPr>
          </a:p>
          <a:p>
            <a:pPr indent="0" lvl="0" marL="0" rtl="0" algn="ctr">
              <a:spcBef>
                <a:spcPts val="0"/>
              </a:spcBef>
              <a:spcAft>
                <a:spcPts val="0"/>
              </a:spcAft>
              <a:buNone/>
            </a:pPr>
            <a:r>
              <a:rPr lang="en" sz="1100">
                <a:solidFill>
                  <a:srgbClr val="FFFFFF"/>
                </a:solidFill>
                <a:latin typeface="Montserrat Medium"/>
                <a:ea typeface="Montserrat Medium"/>
                <a:cs typeface="Montserrat Medium"/>
                <a:sym typeface="Montserrat Medium"/>
              </a:rPr>
              <a:t>Product Names</a:t>
            </a:r>
            <a:endParaRPr sz="1100">
              <a:solidFill>
                <a:srgbClr val="FFFFFF"/>
              </a:solidFill>
              <a:latin typeface="Montserrat Medium"/>
              <a:ea typeface="Montserrat Medium"/>
              <a:cs typeface="Montserrat Medium"/>
              <a:sym typeface="Montserrat Medium"/>
            </a:endParaRPr>
          </a:p>
        </p:txBody>
      </p:sp>
      <p:sp>
        <p:nvSpPr>
          <p:cNvPr id="550" name="Google Shape;550;p61"/>
          <p:cNvSpPr/>
          <p:nvPr/>
        </p:nvSpPr>
        <p:spPr>
          <a:xfrm>
            <a:off x="5683950" y="1444300"/>
            <a:ext cx="3186300" cy="3284400"/>
          </a:xfrm>
          <a:prstGeom prst="rect">
            <a:avLst/>
          </a:prstGeom>
          <a:gradFill>
            <a:gsLst>
              <a:gs pos="0">
                <a:srgbClr val="D3A679"/>
              </a:gs>
              <a:gs pos="82000">
                <a:srgbClr val="E9D3BC"/>
              </a:gs>
              <a:gs pos="100000">
                <a:srgbClr val="FFFFFF">
                  <a:alpha val="0"/>
                </a:srgbClr>
              </a:gs>
            </a:gsLst>
            <a:path path="circle">
              <a:fillToRect b="50%" l="50%" r="50%" t="50%"/>
            </a:path>
            <a:tileRect/>
          </a:gra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b="1" lang="en" sz="1000" u="sng">
                <a:solidFill>
                  <a:schemeClr val="dk1"/>
                </a:solidFill>
                <a:latin typeface="Montserrat"/>
                <a:ea typeface="Montserrat"/>
                <a:cs typeface="Montserrat"/>
                <a:sym typeface="Montserrat"/>
              </a:rPr>
              <a:t>Cabernet Sauvignon Dataset</a:t>
            </a:r>
            <a:endParaRPr b="1" sz="1000" u="sng">
              <a:solidFill>
                <a:schemeClr val="dk1"/>
              </a:solidFill>
              <a:latin typeface="Montserrat"/>
              <a:ea typeface="Montserrat"/>
              <a:cs typeface="Montserrat"/>
              <a:sym typeface="Montserrat"/>
            </a:endParaRPr>
          </a:p>
          <a:p>
            <a:pPr indent="457200" lvl="0" marL="0" rtl="0" algn="l">
              <a:lnSpc>
                <a:spcPct val="115000"/>
              </a:lnSpc>
              <a:spcBef>
                <a:spcPts val="0"/>
              </a:spcBef>
              <a:spcAft>
                <a:spcPts val="0"/>
              </a:spcAft>
              <a:buNone/>
            </a:pPr>
            <a:r>
              <a:rPr lang="en" sz="1000">
                <a:solidFill>
                  <a:schemeClr val="dk1"/>
                </a:solidFill>
                <a:latin typeface="Montserrat Medium"/>
                <a:ea typeface="Montserrat Medium"/>
                <a:cs typeface="Montserrat Medium"/>
                <a:sym typeface="Montserrat Medium"/>
              </a:rPr>
              <a:t>(</a:t>
            </a:r>
            <a:r>
              <a:rPr lang="en" sz="1000">
                <a:solidFill>
                  <a:schemeClr val="dk1"/>
                </a:solidFill>
                <a:latin typeface="Montserrat Medium"/>
                <a:ea typeface="Montserrat Medium"/>
                <a:cs typeface="Montserrat Medium"/>
                <a:sym typeface="Montserrat Medium"/>
              </a:rPr>
              <a:t>11.6 million rows x 10 columns)</a:t>
            </a:r>
            <a:endParaRPr sz="1000">
              <a:solidFill>
                <a:schemeClr val="dk1"/>
              </a:solidFill>
              <a:latin typeface="Montserrat Medium"/>
              <a:ea typeface="Montserrat Medium"/>
              <a:cs typeface="Montserrat Medium"/>
              <a:sym typeface="Montserrat Medium"/>
            </a:endParaRPr>
          </a:p>
          <a:p>
            <a:pPr indent="457200" lvl="0" marL="0" rtl="0" algn="l">
              <a:spcBef>
                <a:spcPts val="0"/>
              </a:spcBef>
              <a:spcAft>
                <a:spcPts val="0"/>
              </a:spcAft>
              <a:buNone/>
            </a:pPr>
            <a:r>
              <a:t/>
            </a:r>
            <a:endParaRPr sz="1000">
              <a:solidFill>
                <a:schemeClr val="dk1"/>
              </a:solidFill>
              <a:latin typeface="Montserrat Medium"/>
              <a:ea typeface="Montserrat Medium"/>
              <a:cs typeface="Montserrat Medium"/>
              <a:sym typeface="Montserrat Medium"/>
            </a:endParaRPr>
          </a:p>
          <a:p>
            <a:pPr indent="-292100" lvl="0" marL="457200" rtl="0" algn="l">
              <a:spcBef>
                <a:spcPts val="0"/>
              </a:spcBef>
              <a:spcAft>
                <a:spcPts val="0"/>
              </a:spcAft>
              <a:buClr>
                <a:schemeClr val="dk1"/>
              </a:buClr>
              <a:buSzPts val="1000"/>
              <a:buFont typeface="Montserrat Medium"/>
              <a:buChar char="●"/>
            </a:pPr>
            <a:r>
              <a:rPr lang="en" sz="1000">
                <a:solidFill>
                  <a:schemeClr val="dk1"/>
                </a:solidFill>
                <a:latin typeface="Montserrat Medium"/>
                <a:ea typeface="Montserrat Medium"/>
                <a:cs typeface="Montserrat Medium"/>
                <a:sym typeface="Montserrat Medium"/>
              </a:rPr>
              <a:t>4,101 unique Cab Sav’s</a:t>
            </a:r>
            <a:endParaRPr sz="1000">
              <a:solidFill>
                <a:schemeClr val="dk1"/>
              </a:solidFill>
              <a:latin typeface="Montserrat Medium"/>
              <a:ea typeface="Montserrat Medium"/>
              <a:cs typeface="Montserrat Medium"/>
              <a:sym typeface="Montserrat Medium"/>
            </a:endParaRPr>
          </a:p>
          <a:p>
            <a:pPr indent="-292100" lvl="0" marL="457200" rtl="0" algn="l">
              <a:spcBef>
                <a:spcPts val="0"/>
              </a:spcBef>
              <a:spcAft>
                <a:spcPts val="0"/>
              </a:spcAft>
              <a:buClr>
                <a:schemeClr val="dk1"/>
              </a:buClr>
              <a:buSzPts val="1000"/>
              <a:buFont typeface="Montserrat Medium"/>
              <a:buChar char="●"/>
            </a:pPr>
            <a:r>
              <a:rPr lang="en" sz="1000">
                <a:solidFill>
                  <a:schemeClr val="dk1"/>
                </a:solidFill>
                <a:latin typeface="Montserrat Medium"/>
                <a:ea typeface="Montserrat Medium"/>
                <a:cs typeface="Montserrat Medium"/>
                <a:sym typeface="Montserrat Medium"/>
              </a:rPr>
              <a:t>254 Stores in 28 states</a:t>
            </a:r>
            <a:endParaRPr sz="1000">
              <a:solidFill>
                <a:schemeClr val="dk1"/>
              </a:solidFill>
              <a:latin typeface="Montserrat Medium"/>
              <a:ea typeface="Montserrat Medium"/>
              <a:cs typeface="Montserrat Medium"/>
              <a:sym typeface="Montserrat Medium"/>
            </a:endParaRPr>
          </a:p>
          <a:p>
            <a:pPr indent="-292100" lvl="0" marL="457200" rtl="0" algn="l">
              <a:spcBef>
                <a:spcPts val="0"/>
              </a:spcBef>
              <a:spcAft>
                <a:spcPts val="0"/>
              </a:spcAft>
              <a:buClr>
                <a:schemeClr val="dk1"/>
              </a:buClr>
              <a:buSzPts val="1000"/>
              <a:buFont typeface="Montserrat Medium"/>
              <a:buChar char="●"/>
            </a:pPr>
            <a:r>
              <a:rPr lang="en" sz="1000">
                <a:solidFill>
                  <a:schemeClr val="dk1"/>
                </a:solidFill>
                <a:latin typeface="Montserrat Medium"/>
                <a:ea typeface="Montserrat Medium"/>
                <a:cs typeface="Montserrat Medium"/>
                <a:sym typeface="Montserrat Medium"/>
              </a:rPr>
              <a:t>69 Price Zones</a:t>
            </a:r>
            <a:endParaRPr sz="1000">
              <a:solidFill>
                <a:schemeClr val="dk1"/>
              </a:solidFill>
              <a:latin typeface="Montserrat Medium"/>
              <a:ea typeface="Montserrat Medium"/>
              <a:cs typeface="Montserrat Medium"/>
              <a:sym typeface="Montserrat Medium"/>
            </a:endParaRPr>
          </a:p>
          <a:p>
            <a:pPr indent="-292100" lvl="0" marL="457200" rtl="0" algn="l">
              <a:spcBef>
                <a:spcPts val="0"/>
              </a:spcBef>
              <a:spcAft>
                <a:spcPts val="0"/>
              </a:spcAft>
              <a:buClr>
                <a:schemeClr val="dk1"/>
              </a:buClr>
              <a:buSzPts val="1000"/>
              <a:buFont typeface="Montserrat Medium"/>
              <a:buChar char="●"/>
            </a:pPr>
            <a:r>
              <a:rPr lang="en" sz="1000">
                <a:solidFill>
                  <a:schemeClr val="dk1"/>
                </a:solidFill>
                <a:latin typeface="Montserrat Medium"/>
                <a:ea typeface="Montserrat Medium"/>
                <a:cs typeface="Montserrat Medium"/>
                <a:sym typeface="Montserrat Medium"/>
              </a:rPr>
              <a:t>4 year period (2020-2023)</a:t>
            </a:r>
            <a:endParaRPr sz="10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100">
              <a:solidFill>
                <a:schemeClr val="dk1"/>
              </a:solidFill>
              <a:latin typeface="Montserrat Medium"/>
              <a:ea typeface="Montserrat Medium"/>
              <a:cs typeface="Montserrat Medium"/>
              <a:sym typeface="Montserrat Medium"/>
            </a:endParaRPr>
          </a:p>
          <a:p>
            <a:pPr indent="0" lvl="0" marL="0" rtl="0" algn="ctr">
              <a:lnSpc>
                <a:spcPct val="115000"/>
              </a:lnSpc>
              <a:spcBef>
                <a:spcPts val="0"/>
              </a:spcBef>
              <a:spcAft>
                <a:spcPts val="0"/>
              </a:spcAft>
              <a:buClr>
                <a:srgbClr val="1B212C"/>
              </a:buClr>
              <a:buSzPts val="1100"/>
              <a:buFont typeface="Arial"/>
              <a:buNone/>
            </a:pPr>
            <a:r>
              <a:rPr b="1" lang="en" sz="1000" u="sng">
                <a:solidFill>
                  <a:schemeClr val="dk1"/>
                </a:solidFill>
                <a:latin typeface="Montserrat"/>
                <a:ea typeface="Montserrat"/>
                <a:cs typeface="Montserrat"/>
                <a:sym typeface="Montserrat"/>
              </a:rPr>
              <a:t>Consumer Price Index (Alcoholic Bevs)</a:t>
            </a:r>
            <a:endParaRPr b="1" sz="1000" u="sng">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rPr lang="en" sz="1000">
                <a:solidFill>
                  <a:schemeClr val="dk1"/>
                </a:solidFill>
                <a:latin typeface="Montserrat Medium"/>
                <a:ea typeface="Montserrat Medium"/>
                <a:cs typeface="Montserrat Medium"/>
                <a:sym typeface="Montserrat Medium"/>
              </a:rPr>
              <a:t>        (45 rows x 2 columns)</a:t>
            </a:r>
            <a:endParaRPr sz="10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rgbClr val="1B212C"/>
              </a:buClr>
              <a:buSzPts val="1100"/>
              <a:buFont typeface="Arial"/>
              <a:buNone/>
            </a:pPr>
            <a:r>
              <a:t/>
            </a:r>
            <a:endParaRPr sz="1100" u="sng">
              <a:solidFill>
                <a:schemeClr val="dk1"/>
              </a:solidFill>
              <a:latin typeface="Montserrat Medium"/>
              <a:ea typeface="Montserrat Medium"/>
              <a:cs typeface="Montserrat Medium"/>
              <a:sym typeface="Montserrat Medium"/>
            </a:endParaRPr>
          </a:p>
          <a:p>
            <a:pPr indent="-292100" lvl="0" marL="457200" rtl="0" algn="l">
              <a:spcBef>
                <a:spcPts val="0"/>
              </a:spcBef>
              <a:spcAft>
                <a:spcPts val="0"/>
              </a:spcAft>
              <a:buClr>
                <a:schemeClr val="dk1"/>
              </a:buClr>
              <a:buSzPts val="1000"/>
              <a:buFont typeface="Montserrat Medium"/>
              <a:buChar char="●"/>
            </a:pPr>
            <a:r>
              <a:rPr lang="en" sz="1000">
                <a:solidFill>
                  <a:schemeClr val="dk1"/>
                </a:solidFill>
                <a:latin typeface="Montserrat Medium"/>
                <a:ea typeface="Montserrat Medium"/>
                <a:cs typeface="Montserrat Medium"/>
                <a:sym typeface="Montserrat Medium"/>
              </a:rPr>
              <a:t>US Bureau of Labor Statistics/FRED</a:t>
            </a:r>
            <a:endParaRPr sz="1000">
              <a:solidFill>
                <a:schemeClr val="dk1"/>
              </a:solidFill>
              <a:latin typeface="Montserrat Medium"/>
              <a:ea typeface="Montserrat Medium"/>
              <a:cs typeface="Montserrat Medium"/>
              <a:sym typeface="Montserrat Medium"/>
            </a:endParaRPr>
          </a:p>
          <a:p>
            <a:pPr indent="-292100" lvl="0" marL="457200" rtl="0" algn="l">
              <a:spcBef>
                <a:spcPts val="0"/>
              </a:spcBef>
              <a:spcAft>
                <a:spcPts val="0"/>
              </a:spcAft>
              <a:buClr>
                <a:schemeClr val="dk1"/>
              </a:buClr>
              <a:buSzPts val="1000"/>
              <a:buFont typeface="Montserrat Medium"/>
              <a:buChar char="●"/>
            </a:pPr>
            <a:r>
              <a:rPr lang="en" sz="1000">
                <a:solidFill>
                  <a:schemeClr val="dk1"/>
                </a:solidFill>
                <a:latin typeface="Montserrat Medium"/>
                <a:ea typeface="Montserrat Medium"/>
                <a:cs typeface="Montserrat Medium"/>
                <a:sym typeface="Montserrat Medium"/>
              </a:rPr>
              <a:t>Monthly CPI (Jan. 2020 - Sept. 2023)</a:t>
            </a:r>
            <a:endParaRPr sz="10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100">
              <a:solidFill>
                <a:schemeClr val="dk1"/>
              </a:solidFill>
              <a:latin typeface="Montserrat Medium"/>
              <a:ea typeface="Montserrat Medium"/>
              <a:cs typeface="Montserrat Medium"/>
              <a:sym typeface="Montserrat Medium"/>
            </a:endParaRPr>
          </a:p>
          <a:p>
            <a:pPr indent="0" lvl="0" marL="0" rtl="0" algn="ctr">
              <a:lnSpc>
                <a:spcPct val="115000"/>
              </a:lnSpc>
              <a:spcBef>
                <a:spcPts val="0"/>
              </a:spcBef>
              <a:spcAft>
                <a:spcPts val="0"/>
              </a:spcAft>
              <a:buClr>
                <a:srgbClr val="1B212C"/>
              </a:buClr>
              <a:buSzPts val="1100"/>
              <a:buFont typeface="Arial"/>
              <a:buNone/>
            </a:pPr>
            <a:r>
              <a:rPr b="1" lang="en" sz="1000" u="sng">
                <a:solidFill>
                  <a:schemeClr val="dk1"/>
                </a:solidFill>
                <a:latin typeface="Montserrat"/>
                <a:ea typeface="Montserrat"/>
                <a:cs typeface="Montserrat"/>
                <a:sym typeface="Montserrat"/>
              </a:rPr>
              <a:t>State Alcohol Consumption (per capita)</a:t>
            </a:r>
            <a:endParaRPr b="1" sz="1000" u="sng">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rPr lang="en" sz="1000">
                <a:solidFill>
                  <a:schemeClr val="dk1"/>
                </a:solidFill>
                <a:latin typeface="Montserrat Medium"/>
                <a:ea typeface="Montserrat Medium"/>
                <a:cs typeface="Montserrat Medium"/>
                <a:sym typeface="Montserrat Medium"/>
              </a:rPr>
              <a:t>          (50 rows x 3 columns)</a:t>
            </a:r>
            <a:endParaRPr sz="1000">
              <a:solidFill>
                <a:schemeClr val="dk1"/>
              </a:solidFill>
              <a:latin typeface="Montserrat Medium"/>
              <a:ea typeface="Montserrat Medium"/>
              <a:cs typeface="Montserrat Medium"/>
              <a:sym typeface="Montserrat Medium"/>
            </a:endParaRPr>
          </a:p>
          <a:p>
            <a:pPr indent="0" lvl="0" marL="457200" rtl="0" algn="l">
              <a:lnSpc>
                <a:spcPct val="115000"/>
              </a:lnSpc>
              <a:spcBef>
                <a:spcPts val="0"/>
              </a:spcBef>
              <a:spcAft>
                <a:spcPts val="0"/>
              </a:spcAft>
              <a:buClr>
                <a:schemeClr val="dk1"/>
              </a:buClr>
              <a:buSzPts val="1100"/>
              <a:buFont typeface="Arial"/>
              <a:buNone/>
            </a:pPr>
            <a:r>
              <a:t/>
            </a:r>
            <a:endParaRPr sz="1000">
              <a:solidFill>
                <a:schemeClr val="dk1"/>
              </a:solidFill>
              <a:latin typeface="Montserrat Medium"/>
              <a:ea typeface="Montserrat Medium"/>
              <a:cs typeface="Montserrat Medium"/>
              <a:sym typeface="Montserrat Medium"/>
            </a:endParaRPr>
          </a:p>
          <a:p>
            <a:pPr indent="-285750" lvl="0" marL="457200" rtl="0" algn="l">
              <a:spcBef>
                <a:spcPts val="0"/>
              </a:spcBef>
              <a:spcAft>
                <a:spcPts val="0"/>
              </a:spcAft>
              <a:buClr>
                <a:schemeClr val="dk1"/>
              </a:buClr>
              <a:buSzPts val="900"/>
              <a:buFont typeface="Montserrat Medium"/>
              <a:buChar char="●"/>
            </a:pPr>
            <a:r>
              <a:rPr lang="en" sz="1000">
                <a:solidFill>
                  <a:schemeClr val="dk1"/>
                </a:solidFill>
                <a:latin typeface="Montserrat Medium"/>
                <a:ea typeface="Montserrat Medium"/>
                <a:cs typeface="Montserrat Medium"/>
                <a:sym typeface="Montserrat Medium"/>
              </a:rPr>
              <a:t>World Population Review (2020-2022)</a:t>
            </a:r>
            <a:endParaRPr sz="10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rgbClr val="1B212C"/>
              </a:buClr>
              <a:buSzPts val="1100"/>
              <a:buFont typeface="Arial"/>
              <a:buNone/>
            </a:pPr>
            <a:r>
              <a:t/>
            </a:r>
            <a:endParaRPr sz="1100">
              <a:solidFill>
                <a:schemeClr val="dk1"/>
              </a:solidFill>
              <a:latin typeface="Montserrat Medium"/>
              <a:ea typeface="Montserrat Medium"/>
              <a:cs typeface="Montserrat Medium"/>
              <a:sym typeface="Montserrat Medium"/>
            </a:endParaRPr>
          </a:p>
        </p:txBody>
      </p:sp>
      <p:sp>
        <p:nvSpPr>
          <p:cNvPr id="551" name="Google Shape;551;p61"/>
          <p:cNvSpPr txBox="1"/>
          <p:nvPr>
            <p:ph idx="1" type="body"/>
          </p:nvPr>
        </p:nvSpPr>
        <p:spPr>
          <a:xfrm>
            <a:off x="6260400" y="1082313"/>
            <a:ext cx="2033400" cy="33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ontserrat SemiBold"/>
                <a:ea typeface="Montserrat SemiBold"/>
                <a:cs typeface="Montserrat SemiBold"/>
                <a:sym typeface="Montserrat SemiBold"/>
              </a:rPr>
              <a:t>Data Summary</a:t>
            </a:r>
            <a:endParaRPr sz="1200">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2"/>
          <p:cNvSpPr/>
          <p:nvPr/>
        </p:nvSpPr>
        <p:spPr>
          <a:xfrm rot="5400000">
            <a:off x="4363543" y="-1532215"/>
            <a:ext cx="701717" cy="6242396"/>
          </a:xfrm>
          <a:custGeom>
            <a:rect b="b" l="l" r="r" t="t"/>
            <a:pathLst>
              <a:path extrusionOk="0" fill="none" h="69888" w="33312">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557" name="Google Shape;557;p62"/>
          <p:cNvSpPr txBox="1"/>
          <p:nvPr/>
        </p:nvSpPr>
        <p:spPr>
          <a:xfrm>
            <a:off x="1713450" y="1327388"/>
            <a:ext cx="6322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1100">
                <a:solidFill>
                  <a:schemeClr val="dk1"/>
                </a:solidFill>
                <a:latin typeface="Montserrat"/>
                <a:ea typeface="Montserrat"/>
                <a:cs typeface="Montserrat"/>
                <a:sym typeface="Montserrat"/>
              </a:rPr>
              <a:t>R</a:t>
            </a:r>
            <a:r>
              <a:rPr b="1" lang="en" sz="1100">
                <a:solidFill>
                  <a:schemeClr val="dk1"/>
                </a:solidFill>
                <a:latin typeface="Montserrat"/>
                <a:ea typeface="Montserrat"/>
                <a:cs typeface="Montserrat"/>
                <a:sym typeface="Montserrat"/>
              </a:rPr>
              <a:t>emoved </a:t>
            </a:r>
            <a:r>
              <a:rPr lang="en" sz="1100">
                <a:solidFill>
                  <a:schemeClr val="dk1"/>
                </a:solidFill>
                <a:latin typeface="Montserrat"/>
                <a:ea typeface="Montserrat"/>
                <a:cs typeface="Montserrat"/>
                <a:sym typeface="Montserrat"/>
              </a:rPr>
              <a:t>entries where </a:t>
            </a:r>
            <a:r>
              <a:rPr b="1" lang="en" sz="1100">
                <a:solidFill>
                  <a:schemeClr val="dk1"/>
                </a:solidFill>
                <a:latin typeface="Montserrat"/>
                <a:ea typeface="Montserrat"/>
                <a:cs typeface="Montserrat"/>
                <a:sym typeface="Montserrat"/>
              </a:rPr>
              <a:t>sales quantity, revenue, and discounts were negative</a:t>
            </a:r>
            <a:r>
              <a:rPr lang="en" sz="1100">
                <a:solidFill>
                  <a:schemeClr val="dk1"/>
                </a:solidFill>
                <a:latin typeface="Montserrat"/>
                <a:ea typeface="Montserrat"/>
                <a:cs typeface="Montserrat"/>
                <a:sym typeface="Montserrat"/>
              </a:rPr>
              <a:t> (indicating returns), retaining only positive values, which reduced the dataset by 5%.</a:t>
            </a:r>
            <a:endParaRPr sz="1300"/>
          </a:p>
        </p:txBody>
      </p:sp>
      <p:sp>
        <p:nvSpPr>
          <p:cNvPr id="558" name="Google Shape;558;p62"/>
          <p:cNvSpPr/>
          <p:nvPr/>
        </p:nvSpPr>
        <p:spPr>
          <a:xfrm rot="5400000">
            <a:off x="4363543" y="-631490"/>
            <a:ext cx="701717" cy="6242396"/>
          </a:xfrm>
          <a:custGeom>
            <a:rect b="b" l="l" r="r" t="t"/>
            <a:pathLst>
              <a:path extrusionOk="0" fill="none" h="69888" w="33312">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559" name="Google Shape;559;p62"/>
          <p:cNvSpPr txBox="1"/>
          <p:nvPr/>
        </p:nvSpPr>
        <p:spPr>
          <a:xfrm>
            <a:off x="1713450" y="2228113"/>
            <a:ext cx="6386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100">
                <a:solidFill>
                  <a:schemeClr val="dk1"/>
                </a:solidFill>
                <a:latin typeface="Montserrat"/>
                <a:ea typeface="Montserrat"/>
                <a:cs typeface="Montserrat"/>
                <a:sym typeface="Montserrat"/>
              </a:rPr>
              <a:t>Our dataset initially had 4000+ unique ITEM_KEYS. We </a:t>
            </a:r>
            <a:r>
              <a:rPr b="1" lang="en" sz="1100">
                <a:solidFill>
                  <a:schemeClr val="dk1"/>
                </a:solidFill>
                <a:latin typeface="Montserrat"/>
                <a:ea typeface="Montserrat"/>
                <a:cs typeface="Montserrat"/>
                <a:sym typeface="Montserrat"/>
              </a:rPr>
              <a:t>emphasized the top 40</a:t>
            </a:r>
            <a:r>
              <a:rPr lang="en" sz="1100">
                <a:solidFill>
                  <a:schemeClr val="dk1"/>
                </a:solidFill>
                <a:latin typeface="Montserrat"/>
                <a:ea typeface="Montserrat"/>
                <a:cs typeface="Montserrat"/>
                <a:sym typeface="Montserrat"/>
              </a:rPr>
              <a:t> I</a:t>
            </a:r>
            <a:r>
              <a:rPr lang="en" sz="1000">
                <a:solidFill>
                  <a:schemeClr val="dk1"/>
                </a:solidFill>
                <a:latin typeface="Montserrat"/>
                <a:ea typeface="Montserrat"/>
                <a:cs typeface="Montserrat"/>
                <a:sym typeface="Montserrat"/>
              </a:rPr>
              <a:t>TEM_KEYS</a:t>
            </a:r>
            <a:r>
              <a:rPr lang="en" sz="1100">
                <a:solidFill>
                  <a:schemeClr val="dk1"/>
                </a:solidFill>
                <a:latin typeface="Montserrat"/>
                <a:ea typeface="Montserrat"/>
                <a:cs typeface="Montserrat"/>
                <a:sym typeface="Montserrat"/>
              </a:rPr>
              <a:t>, reducing the dataset by about 90%</a:t>
            </a:r>
            <a:endParaRPr sz="1300"/>
          </a:p>
        </p:txBody>
      </p:sp>
      <p:sp>
        <p:nvSpPr>
          <p:cNvPr id="560" name="Google Shape;560;p62"/>
          <p:cNvSpPr/>
          <p:nvPr/>
        </p:nvSpPr>
        <p:spPr>
          <a:xfrm rot="5400000">
            <a:off x="4363543" y="297498"/>
            <a:ext cx="701717" cy="6242396"/>
          </a:xfrm>
          <a:custGeom>
            <a:rect b="b" l="l" r="r" t="t"/>
            <a:pathLst>
              <a:path extrusionOk="0" fill="none" h="69888" w="33312">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561" name="Google Shape;561;p62"/>
          <p:cNvSpPr txBox="1"/>
          <p:nvPr/>
        </p:nvSpPr>
        <p:spPr>
          <a:xfrm>
            <a:off x="1681500" y="3067825"/>
            <a:ext cx="6386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1100">
                <a:solidFill>
                  <a:schemeClr val="dk1"/>
                </a:solidFill>
                <a:latin typeface="Montserrat"/>
                <a:ea typeface="Montserrat"/>
                <a:cs typeface="Montserrat"/>
                <a:sym typeface="Montserrat"/>
              </a:rPr>
              <a:t>Converted variables</a:t>
            </a:r>
            <a:r>
              <a:rPr lang="en" sz="1100">
                <a:solidFill>
                  <a:schemeClr val="dk1"/>
                </a:solidFill>
                <a:latin typeface="Montserrat"/>
                <a:ea typeface="Montserrat"/>
                <a:cs typeface="Montserrat"/>
                <a:sym typeface="Montserrat"/>
              </a:rPr>
              <a:t> </a:t>
            </a:r>
            <a:r>
              <a:rPr lang="en" sz="1000">
                <a:solidFill>
                  <a:schemeClr val="dk1"/>
                </a:solidFill>
                <a:latin typeface="Montserrat"/>
                <a:ea typeface="Montserrat"/>
                <a:cs typeface="Montserrat"/>
                <a:sym typeface="Montserrat"/>
              </a:rPr>
              <a:t>STATE_ABBR, PRICE_ZONE_NAME, FISCAL_WEEK</a:t>
            </a:r>
            <a:r>
              <a:rPr lang="en" sz="1100">
                <a:solidFill>
                  <a:schemeClr val="dk1"/>
                </a:solidFill>
                <a:latin typeface="Montserrat"/>
                <a:ea typeface="Montserrat"/>
                <a:cs typeface="Montserrat"/>
                <a:sym typeface="Montserrat"/>
              </a:rPr>
              <a:t>, and </a:t>
            </a:r>
            <a:r>
              <a:rPr lang="en" sz="1000">
                <a:solidFill>
                  <a:schemeClr val="dk1"/>
                </a:solidFill>
                <a:latin typeface="Montserrat"/>
                <a:ea typeface="Montserrat"/>
                <a:cs typeface="Montserrat"/>
                <a:sym typeface="Montserrat"/>
              </a:rPr>
              <a:t>FISCAL_YEAR</a:t>
            </a:r>
            <a:r>
              <a:rPr lang="en" sz="1100">
                <a:solidFill>
                  <a:schemeClr val="dk1"/>
                </a:solidFill>
                <a:latin typeface="Montserrat"/>
                <a:ea typeface="Montserrat"/>
                <a:cs typeface="Montserrat"/>
                <a:sym typeface="Montserrat"/>
              </a:rPr>
              <a:t>   into </a:t>
            </a:r>
            <a:r>
              <a:rPr b="1" lang="en" sz="1100">
                <a:solidFill>
                  <a:schemeClr val="dk1"/>
                </a:solidFill>
                <a:latin typeface="Montserrat"/>
                <a:ea typeface="Montserrat"/>
                <a:cs typeface="Montserrat"/>
                <a:sym typeface="Montserrat"/>
              </a:rPr>
              <a:t>categorical columns or applied one-hot encoding/ label encoding</a:t>
            </a:r>
            <a:r>
              <a:rPr lang="en" sz="1100">
                <a:solidFill>
                  <a:schemeClr val="dk1"/>
                </a:solidFill>
                <a:latin typeface="Montserrat"/>
                <a:ea typeface="Montserrat"/>
                <a:cs typeface="Montserrat"/>
                <a:sym typeface="Montserrat"/>
              </a:rPr>
              <a:t> to make   them suitable for analysis.</a:t>
            </a:r>
            <a:endParaRPr sz="1100"/>
          </a:p>
        </p:txBody>
      </p:sp>
      <p:sp>
        <p:nvSpPr>
          <p:cNvPr id="562" name="Google Shape;562;p62"/>
          <p:cNvSpPr/>
          <p:nvPr/>
        </p:nvSpPr>
        <p:spPr>
          <a:xfrm rot="5400000">
            <a:off x="4363543" y="1226460"/>
            <a:ext cx="701717" cy="6242396"/>
          </a:xfrm>
          <a:custGeom>
            <a:rect b="b" l="l" r="r" t="t"/>
            <a:pathLst>
              <a:path extrusionOk="0" fill="none" h="69888" w="33312">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563" name="Google Shape;563;p62"/>
          <p:cNvSpPr txBox="1"/>
          <p:nvPr/>
        </p:nvSpPr>
        <p:spPr>
          <a:xfrm>
            <a:off x="1713450" y="4086050"/>
            <a:ext cx="6499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100">
                <a:solidFill>
                  <a:schemeClr val="dk1"/>
                </a:solidFill>
                <a:latin typeface="Montserrat"/>
                <a:ea typeface="Montserrat"/>
                <a:cs typeface="Montserrat"/>
                <a:sym typeface="Montserrat"/>
              </a:rPr>
              <a:t>Aggregated certain variables like </a:t>
            </a:r>
            <a:r>
              <a:rPr lang="en" sz="1000">
                <a:solidFill>
                  <a:schemeClr val="dk1"/>
                </a:solidFill>
                <a:latin typeface="Montserrat"/>
                <a:ea typeface="Montserrat"/>
                <a:cs typeface="Montserrat"/>
                <a:sym typeface="Montserrat"/>
              </a:rPr>
              <a:t>SALES_QUANTITY, PRICE, DISCOUNT_%</a:t>
            </a:r>
            <a:r>
              <a:rPr lang="en" sz="1100">
                <a:solidFill>
                  <a:schemeClr val="dk1"/>
                </a:solidFill>
                <a:latin typeface="Montserrat"/>
                <a:ea typeface="Montserrat"/>
                <a:cs typeface="Montserrat"/>
                <a:sym typeface="Montserrat"/>
              </a:rPr>
              <a:t> based on        </a:t>
            </a:r>
            <a:r>
              <a:rPr b="1" lang="en" sz="1100">
                <a:solidFill>
                  <a:schemeClr val="dk1"/>
                </a:solidFill>
                <a:latin typeface="Montserrat"/>
                <a:ea typeface="Montserrat"/>
                <a:cs typeface="Montserrat"/>
                <a:sym typeface="Montserrat"/>
              </a:rPr>
              <a:t>specific model considerations</a:t>
            </a:r>
            <a:r>
              <a:rPr lang="en" sz="1100">
                <a:solidFill>
                  <a:schemeClr val="dk1"/>
                </a:solidFill>
                <a:latin typeface="Montserrat"/>
                <a:ea typeface="Montserrat"/>
                <a:cs typeface="Montserrat"/>
                <a:sym typeface="Montserrat"/>
              </a:rPr>
              <a:t>. </a:t>
            </a:r>
            <a:r>
              <a:rPr lang="en" sz="1100">
                <a:solidFill>
                  <a:schemeClr val="dk1"/>
                </a:solidFill>
                <a:latin typeface="Montserrat"/>
                <a:ea typeface="Montserrat"/>
                <a:cs typeface="Montserrat"/>
                <a:sym typeface="Montserrat"/>
              </a:rPr>
              <a:t>(e.g., sum, mean, max)</a:t>
            </a:r>
            <a:endParaRPr sz="1200"/>
          </a:p>
        </p:txBody>
      </p:sp>
      <p:sp>
        <p:nvSpPr>
          <p:cNvPr id="564" name="Google Shape;564;p62"/>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Data Cleaning</a:t>
            </a:r>
            <a:endParaRPr b="1"/>
          </a:p>
        </p:txBody>
      </p:sp>
      <p:sp>
        <p:nvSpPr>
          <p:cNvPr id="565" name="Google Shape;565;p62"/>
          <p:cNvSpPr/>
          <p:nvPr/>
        </p:nvSpPr>
        <p:spPr>
          <a:xfrm>
            <a:off x="781395" y="23122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accent1"/>
          </a:solidFill>
          <a:ln cap="flat" cmpd="sng" w="9525">
            <a:solidFill>
              <a:srgbClr val="D3A6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 name="Google Shape;566;p62"/>
          <p:cNvGrpSpPr/>
          <p:nvPr/>
        </p:nvGrpSpPr>
        <p:grpSpPr>
          <a:xfrm>
            <a:off x="781482" y="4160290"/>
            <a:ext cx="363207" cy="300970"/>
            <a:chOff x="3357325" y="2093500"/>
            <a:chExt cx="311525" cy="322825"/>
          </a:xfrm>
        </p:grpSpPr>
        <p:sp>
          <p:nvSpPr>
            <p:cNvPr id="567" name="Google Shape;567;p6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1"/>
            </a:solidFill>
            <a:ln cap="flat" cmpd="sng" w="19050">
              <a:solidFill>
                <a:srgbClr val="D3A6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 name="Google Shape;568;p6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1"/>
            </a:solidFill>
            <a:ln cap="flat" cmpd="sng" w="19050">
              <a:solidFill>
                <a:srgbClr val="D3A6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 name="Google Shape;569;p6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1"/>
            </a:solidFill>
            <a:ln cap="flat" cmpd="sng" w="19050">
              <a:solidFill>
                <a:srgbClr val="D3A6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 name="Google Shape;570;p62"/>
          <p:cNvGrpSpPr/>
          <p:nvPr/>
        </p:nvGrpSpPr>
        <p:grpSpPr>
          <a:xfrm>
            <a:off x="793474" y="1311662"/>
            <a:ext cx="363248" cy="354864"/>
            <a:chOff x="2085525" y="4992125"/>
            <a:chExt cx="481825" cy="481825"/>
          </a:xfrm>
        </p:grpSpPr>
        <p:sp>
          <p:nvSpPr>
            <p:cNvPr id="571" name="Google Shape;571;p6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cap="flat" cmpd="sng" w="19050">
              <a:solidFill>
                <a:srgbClr val="D3A6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 name="Google Shape;572;p6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cap="flat" cmpd="sng" w="19050">
              <a:solidFill>
                <a:srgbClr val="D3A6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 name="Google Shape;573;p62"/>
          <p:cNvGrpSpPr/>
          <p:nvPr/>
        </p:nvGrpSpPr>
        <p:grpSpPr>
          <a:xfrm>
            <a:off x="801928" y="3243923"/>
            <a:ext cx="346347" cy="339623"/>
            <a:chOff x="1490050" y="3805975"/>
            <a:chExt cx="491900" cy="482350"/>
          </a:xfrm>
        </p:grpSpPr>
        <p:sp>
          <p:nvSpPr>
            <p:cNvPr id="574" name="Google Shape;574;p6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accent1"/>
            </a:solidFill>
            <a:ln cap="flat" cmpd="sng" w="19050">
              <a:solidFill>
                <a:srgbClr val="D3A6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 name="Google Shape;575;p6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accent1"/>
            </a:solidFill>
            <a:ln cap="flat" cmpd="sng" w="19050">
              <a:solidFill>
                <a:srgbClr val="D3A6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 name="Google Shape;576;p6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accent1"/>
            </a:solidFill>
            <a:ln cap="flat" cmpd="sng" w="19050">
              <a:solidFill>
                <a:srgbClr val="D3A6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 name="Google Shape;577;p6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accent1"/>
            </a:solidFill>
            <a:ln cap="flat" cmpd="sng" w="19050">
              <a:solidFill>
                <a:srgbClr val="D3A6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8" name="Google Shape;578;p62"/>
          <p:cNvSpPr txBox="1"/>
          <p:nvPr/>
        </p:nvSpPr>
        <p:spPr>
          <a:xfrm>
            <a:off x="603450" y="1666525"/>
            <a:ext cx="719100" cy="15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solidFill>
                  <a:schemeClr val="dk2"/>
                </a:solidFill>
                <a:latin typeface="Montserrat Medium"/>
                <a:ea typeface="Montserrat Medium"/>
                <a:cs typeface="Montserrat Medium"/>
                <a:sym typeface="Montserrat Medium"/>
              </a:rPr>
              <a:t>Remove</a:t>
            </a:r>
            <a:endParaRPr i="1" sz="800">
              <a:solidFill>
                <a:schemeClr val="dk2"/>
              </a:solidFill>
              <a:latin typeface="Montserrat Medium"/>
              <a:ea typeface="Montserrat Medium"/>
              <a:cs typeface="Montserrat Medium"/>
              <a:sym typeface="Montserrat Medium"/>
            </a:endParaRPr>
          </a:p>
        </p:txBody>
      </p:sp>
      <p:sp>
        <p:nvSpPr>
          <p:cNvPr id="579" name="Google Shape;579;p62"/>
          <p:cNvSpPr txBox="1"/>
          <p:nvPr/>
        </p:nvSpPr>
        <p:spPr>
          <a:xfrm>
            <a:off x="564425" y="2672125"/>
            <a:ext cx="719100" cy="15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solidFill>
                  <a:schemeClr val="dk2"/>
                </a:solidFill>
                <a:latin typeface="Montserrat Medium"/>
                <a:ea typeface="Montserrat Medium"/>
                <a:cs typeface="Montserrat Medium"/>
                <a:sym typeface="Montserrat Medium"/>
              </a:rPr>
              <a:t>Filter</a:t>
            </a:r>
            <a:endParaRPr i="1" sz="800">
              <a:solidFill>
                <a:schemeClr val="dk2"/>
              </a:solidFill>
              <a:latin typeface="Montserrat Medium"/>
              <a:ea typeface="Montserrat Medium"/>
              <a:cs typeface="Montserrat Medium"/>
              <a:sym typeface="Montserrat Medium"/>
            </a:endParaRPr>
          </a:p>
        </p:txBody>
      </p:sp>
      <p:sp>
        <p:nvSpPr>
          <p:cNvPr id="580" name="Google Shape;580;p62"/>
          <p:cNvSpPr txBox="1"/>
          <p:nvPr/>
        </p:nvSpPr>
        <p:spPr>
          <a:xfrm>
            <a:off x="564413" y="3583550"/>
            <a:ext cx="719100" cy="15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solidFill>
                  <a:schemeClr val="dk2"/>
                </a:solidFill>
                <a:latin typeface="Montserrat Medium"/>
                <a:ea typeface="Montserrat Medium"/>
                <a:cs typeface="Montserrat Medium"/>
                <a:sym typeface="Montserrat Medium"/>
              </a:rPr>
              <a:t>Convert</a:t>
            </a:r>
            <a:endParaRPr i="1" sz="800">
              <a:solidFill>
                <a:schemeClr val="dk2"/>
              </a:solidFill>
              <a:latin typeface="Montserrat Medium"/>
              <a:ea typeface="Montserrat Medium"/>
              <a:cs typeface="Montserrat Medium"/>
              <a:sym typeface="Montserrat Medium"/>
            </a:endParaRPr>
          </a:p>
        </p:txBody>
      </p:sp>
      <p:sp>
        <p:nvSpPr>
          <p:cNvPr id="581" name="Google Shape;581;p62"/>
          <p:cNvSpPr txBox="1"/>
          <p:nvPr/>
        </p:nvSpPr>
        <p:spPr>
          <a:xfrm>
            <a:off x="564425" y="4481325"/>
            <a:ext cx="758100" cy="15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solidFill>
                  <a:schemeClr val="dk2"/>
                </a:solidFill>
                <a:latin typeface="Montserrat Medium"/>
                <a:ea typeface="Montserrat Medium"/>
                <a:cs typeface="Montserrat Medium"/>
                <a:sym typeface="Montserrat Medium"/>
              </a:rPr>
              <a:t>Aggregate</a:t>
            </a:r>
            <a:endParaRPr i="1" sz="800">
              <a:solidFill>
                <a:schemeClr val="dk2"/>
              </a:solidFill>
              <a:latin typeface="Montserrat Medium"/>
              <a:ea typeface="Montserrat Medium"/>
              <a:cs typeface="Montserrat Medium"/>
              <a:sym typeface="Montserrat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